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77" r:id="rId5"/>
    <p:sldId id="286" r:id="rId6"/>
    <p:sldId id="285" r:id="rId7"/>
    <p:sldId id="300" r:id="rId8"/>
    <p:sldId id="301" r:id="rId9"/>
    <p:sldId id="278" r:id="rId10"/>
    <p:sldId id="287" r:id="rId11"/>
    <p:sldId id="279" r:id="rId12"/>
    <p:sldId id="288" r:id="rId13"/>
    <p:sldId id="289" r:id="rId14"/>
    <p:sldId id="290" r:id="rId15"/>
    <p:sldId id="280" r:id="rId16"/>
    <p:sldId id="292" r:id="rId17"/>
    <p:sldId id="293" r:id="rId18"/>
    <p:sldId id="294" r:id="rId19"/>
    <p:sldId id="281" r:id="rId20"/>
    <p:sldId id="295" r:id="rId21"/>
    <p:sldId id="296" r:id="rId22"/>
    <p:sldId id="297" r:id="rId23"/>
    <p:sldId id="268" r:id="rId24"/>
    <p:sldId id="302" r:id="rId25"/>
    <p:sldId id="274" r:id="rId26"/>
    <p:sldId id="284" r:id="rId27"/>
    <p:sldId id="283"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94660"/>
  </p:normalViewPr>
  <p:slideViewPr>
    <p:cSldViewPr>
      <p:cViewPr varScale="1">
        <p:scale>
          <a:sx n="109" d="100"/>
          <a:sy n="109" d="100"/>
        </p:scale>
        <p:origin x="157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8710C0A-9CE5-46A8-8B59-1DC08A3B5C7C}" type="datetimeFigureOut">
              <a:rPr lang="tr-TR" smtClean="0"/>
              <a:pPr/>
              <a:t>14.03.2022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4F0AD1F-5E1E-4B92-921A-35908143835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8710C0A-9CE5-46A8-8B59-1DC08A3B5C7C}" type="datetimeFigureOut">
              <a:rPr lang="tr-TR" smtClean="0"/>
              <a:pPr/>
              <a:t>14.03.2022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4F0AD1F-5E1E-4B92-921A-35908143835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8710C0A-9CE5-46A8-8B59-1DC08A3B5C7C}" type="datetimeFigureOut">
              <a:rPr lang="tr-TR" smtClean="0"/>
              <a:pPr/>
              <a:t>14.03.2022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4F0AD1F-5E1E-4B92-921A-35908143835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8710C0A-9CE5-46A8-8B59-1DC08A3B5C7C}" type="datetimeFigureOut">
              <a:rPr lang="tr-TR" smtClean="0"/>
              <a:pPr/>
              <a:t>14.03.2022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4F0AD1F-5E1E-4B92-921A-35908143835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58710C0A-9CE5-46A8-8B59-1DC08A3B5C7C}" type="datetimeFigureOut">
              <a:rPr lang="tr-TR" smtClean="0"/>
              <a:pPr/>
              <a:t>14.03.2022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4F0AD1F-5E1E-4B92-921A-35908143835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8710C0A-9CE5-46A8-8B59-1DC08A3B5C7C}" type="datetimeFigureOut">
              <a:rPr lang="tr-TR" smtClean="0"/>
              <a:pPr/>
              <a:t>14.03.2022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4F0AD1F-5E1E-4B92-921A-35908143835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8710C0A-9CE5-46A8-8B59-1DC08A3B5C7C}" type="datetimeFigureOut">
              <a:rPr lang="tr-TR" smtClean="0"/>
              <a:pPr/>
              <a:t>14.03.2022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4F0AD1F-5E1E-4B92-921A-35908143835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58710C0A-9CE5-46A8-8B59-1DC08A3B5C7C}" type="datetimeFigureOut">
              <a:rPr lang="tr-TR" smtClean="0"/>
              <a:pPr/>
              <a:t>14.03.2022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4F0AD1F-5E1E-4B92-921A-35908143835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8710C0A-9CE5-46A8-8B59-1DC08A3B5C7C}" type="datetimeFigureOut">
              <a:rPr lang="tr-TR" smtClean="0"/>
              <a:pPr/>
              <a:t>14.03.2022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4F0AD1F-5E1E-4B92-921A-35908143835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8710C0A-9CE5-46A8-8B59-1DC08A3B5C7C}" type="datetimeFigureOut">
              <a:rPr lang="tr-TR" smtClean="0"/>
              <a:pPr/>
              <a:t>14.03.2022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4F0AD1F-5E1E-4B92-921A-35908143835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8710C0A-9CE5-46A8-8B59-1DC08A3B5C7C}" type="datetimeFigureOut">
              <a:rPr lang="tr-TR" smtClean="0"/>
              <a:pPr/>
              <a:t>14.03.2022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4F0AD1F-5E1E-4B92-921A-35908143835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10C0A-9CE5-46A8-8B59-1DC08A3B5C7C}" type="datetimeFigureOut">
              <a:rPr lang="tr-TR" smtClean="0"/>
              <a:pPr/>
              <a:t>14.03.2022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0AD1F-5E1E-4B92-921A-35908143835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file:///C:\Users\Pc\Desktop\teknolji%20ve%20tasar&#305;m%20&#252;retim%20at&#246;lyesi.mp4" TargetMode="External"/><Relationship Id="rId5" Type="http://schemas.openxmlformats.org/officeDocument/2006/relationships/image" Target="../media/image5.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file:///C:\Users\Pc\Desktop\SLAYT%20V&#304;DEOLARI\KODLAMA%20NED&#304;R.mp4" TargetMode="External"/><Relationship Id="rId5" Type="http://schemas.openxmlformats.org/officeDocument/2006/relationships/image" Target="../media/image6.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Resim" descr="robotik-kodlama-uygulama-alanlari.jpeg"/>
          <p:cNvPicPr>
            <a:picLocks noChangeAspect="1"/>
          </p:cNvPicPr>
          <p:nvPr/>
        </p:nvPicPr>
        <p:blipFill>
          <a:blip r:embed="rId2">
            <a:lum bright="50000" contrast="-58000"/>
          </a:blip>
          <a:stretch>
            <a:fillRect/>
          </a:stretch>
        </p:blipFill>
        <p:spPr>
          <a:xfrm>
            <a:off x="47593" y="0"/>
            <a:ext cx="9096407" cy="6858000"/>
          </a:xfrm>
          <a:prstGeom prst="rect">
            <a:avLst/>
          </a:prstGeom>
          <a:solidFill>
            <a:schemeClr val="accent1">
              <a:alpha val="28000"/>
            </a:schemeClr>
          </a:solidFill>
        </p:spPr>
      </p:pic>
      <p:sp>
        <p:nvSpPr>
          <p:cNvPr id="2" name="1 Başlık"/>
          <p:cNvSpPr>
            <a:spLocks noGrp="1"/>
          </p:cNvSpPr>
          <p:nvPr>
            <p:ph type="ctrTitle"/>
          </p:nvPr>
        </p:nvSpPr>
        <p:spPr>
          <a:xfrm>
            <a:off x="428596" y="3286124"/>
            <a:ext cx="8215370" cy="2500330"/>
          </a:xfrm>
        </p:spPr>
        <p:txBody>
          <a:bodyPr>
            <a:noAutofit/>
          </a:bodyPr>
          <a:lstStyle/>
          <a:p>
            <a:pPr>
              <a:lnSpc>
                <a:spcPct val="150000"/>
              </a:lnSpc>
            </a:pPr>
            <a:r>
              <a:rPr lang="tr-TR" sz="3600" b="1" dirty="0" smtClean="0">
                <a:latin typeface="Arial" pitchFamily="34" charset="0"/>
                <a:cs typeface="Arial" pitchFamily="34" charset="0"/>
              </a:rPr>
              <a:t>ÇATALCA </a:t>
            </a:r>
            <a:br>
              <a:rPr lang="tr-TR" sz="3600" b="1" dirty="0" smtClean="0">
                <a:latin typeface="Arial" pitchFamily="34" charset="0"/>
                <a:cs typeface="Arial" pitchFamily="34" charset="0"/>
              </a:rPr>
            </a:br>
            <a:r>
              <a:rPr lang="tr-TR" sz="3600" b="1" dirty="0" smtClean="0">
                <a:latin typeface="Arial" pitchFamily="34" charset="0"/>
                <a:cs typeface="Arial" pitchFamily="34" charset="0"/>
              </a:rPr>
              <a:t>YENİLİKÇİ UYGULAMALAR BİLİŞİM MERKEZİ</a:t>
            </a:r>
            <a:endParaRPr lang="tr-TR" sz="3600" b="1" dirty="0">
              <a:latin typeface="Arial" pitchFamily="34" charset="0"/>
              <a:cs typeface="Arial" pitchFamily="34" charset="0"/>
            </a:endParaRPr>
          </a:p>
        </p:txBody>
      </p:sp>
      <p:pic>
        <p:nvPicPr>
          <p:cNvPr id="5" name="4 Resim" descr="IstanbulKalkinmaAjansiTR.jpg"/>
          <p:cNvPicPr>
            <a:picLocks noChangeAspect="1"/>
          </p:cNvPicPr>
          <p:nvPr/>
        </p:nvPicPr>
        <p:blipFill>
          <a:blip r:embed="rId3"/>
          <a:stretch>
            <a:fillRect/>
          </a:stretch>
        </p:blipFill>
        <p:spPr>
          <a:xfrm>
            <a:off x="6962443" y="642918"/>
            <a:ext cx="2038713" cy="1928826"/>
          </a:xfrm>
          <a:prstGeom prst="rect">
            <a:avLst/>
          </a:prstGeom>
        </p:spPr>
      </p:pic>
      <p:pic>
        <p:nvPicPr>
          <p:cNvPr id="6" name="5 Resim" descr="STB-Logo Arma TR.jpg"/>
          <p:cNvPicPr>
            <a:picLocks noChangeAspect="1"/>
          </p:cNvPicPr>
          <p:nvPr/>
        </p:nvPicPr>
        <p:blipFill>
          <a:blip r:embed="rId4"/>
          <a:stretch>
            <a:fillRect/>
          </a:stretch>
        </p:blipFill>
        <p:spPr>
          <a:xfrm>
            <a:off x="214282" y="642918"/>
            <a:ext cx="1956040" cy="1857388"/>
          </a:xfrm>
          <a:prstGeom prst="rect">
            <a:avLst/>
          </a:prstGeom>
        </p:spPr>
      </p:pic>
      <p:pic>
        <p:nvPicPr>
          <p:cNvPr id="7" name="6 Resim" descr="çatalca mem logo.png"/>
          <p:cNvPicPr>
            <a:picLocks noChangeAspect="1"/>
          </p:cNvPicPr>
          <p:nvPr/>
        </p:nvPicPr>
        <p:blipFill>
          <a:blip r:embed="rId5"/>
          <a:stretch>
            <a:fillRect/>
          </a:stretch>
        </p:blipFill>
        <p:spPr>
          <a:xfrm>
            <a:off x="2357033" y="642918"/>
            <a:ext cx="4429545" cy="27221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robotik-kodlama-uygulama-alanlari.jpeg"/>
          <p:cNvPicPr>
            <a:picLocks noChangeAspect="1"/>
          </p:cNvPicPr>
          <p:nvPr/>
        </p:nvPicPr>
        <p:blipFill>
          <a:blip r:embed="rId2">
            <a:lum bright="50000" contrast="-58000"/>
          </a:blip>
          <a:stretch>
            <a:fillRect/>
          </a:stretch>
        </p:blipFill>
        <p:spPr>
          <a:xfrm>
            <a:off x="-32" y="0"/>
            <a:ext cx="9144032" cy="6858000"/>
          </a:xfrm>
          <a:prstGeom prst="rect">
            <a:avLst/>
          </a:prstGeom>
          <a:solidFill>
            <a:schemeClr val="accent1">
              <a:alpha val="28000"/>
            </a:schemeClr>
          </a:solidFill>
        </p:spPr>
      </p:pic>
      <p:sp>
        <p:nvSpPr>
          <p:cNvPr id="2" name="1 Başlık"/>
          <p:cNvSpPr>
            <a:spLocks noGrp="1"/>
          </p:cNvSpPr>
          <p:nvPr>
            <p:ph type="title"/>
          </p:nvPr>
        </p:nvSpPr>
        <p:spPr>
          <a:xfrm>
            <a:off x="357158" y="285728"/>
            <a:ext cx="6500858" cy="1143000"/>
          </a:xfrm>
        </p:spPr>
        <p:txBody>
          <a:bodyPr>
            <a:noAutofit/>
          </a:bodyPr>
          <a:lstStyle/>
          <a:p>
            <a:pPr>
              <a:lnSpc>
                <a:spcPts val="4000"/>
              </a:lnSpc>
            </a:pPr>
            <a:r>
              <a:rPr lang="tr-TR" sz="2800" b="1" dirty="0" smtClean="0">
                <a:latin typeface="Arial" pitchFamily="34" charset="0"/>
                <a:cs typeface="Arial" pitchFamily="34" charset="0"/>
              </a:rPr>
              <a:t>FAALİYETLER</a:t>
            </a:r>
            <a:endParaRPr lang="tr-TR" sz="2800" b="1" dirty="0">
              <a:latin typeface="Arial" pitchFamily="34" charset="0"/>
              <a:cs typeface="Arial" pitchFamily="34" charset="0"/>
            </a:endParaRPr>
          </a:p>
        </p:txBody>
      </p:sp>
      <p:pic>
        <p:nvPicPr>
          <p:cNvPr id="4" name="3 Resim" descr="IstanbulKalkinmaAjansiTR.jpg"/>
          <p:cNvPicPr>
            <a:picLocks noChangeAspect="1"/>
          </p:cNvPicPr>
          <p:nvPr/>
        </p:nvPicPr>
        <p:blipFill>
          <a:blip r:embed="rId3"/>
          <a:stretch>
            <a:fillRect/>
          </a:stretch>
        </p:blipFill>
        <p:spPr>
          <a:xfrm>
            <a:off x="6643702" y="71414"/>
            <a:ext cx="2425171" cy="1714488"/>
          </a:xfrm>
          <a:prstGeom prst="ellipse">
            <a:avLst/>
          </a:prstGeom>
          <a:ln>
            <a:noFill/>
          </a:ln>
          <a:effectLst>
            <a:softEdge rad="112500"/>
          </a:effectLst>
        </p:spPr>
      </p:pic>
      <p:sp>
        <p:nvSpPr>
          <p:cNvPr id="7" name="2 İçerik Yer Tutucusu"/>
          <p:cNvSpPr txBox="1">
            <a:spLocks/>
          </p:cNvSpPr>
          <p:nvPr/>
        </p:nvSpPr>
        <p:spPr>
          <a:xfrm>
            <a:off x="485804" y="1571612"/>
            <a:ext cx="8229600" cy="492922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200" b="1" i="0" u="none" strike="noStrike" kern="1200" cap="none" spc="0" normalizeH="0" baseline="0" noProof="0" dirty="0" smtClean="0">
                <a:ln>
                  <a:noFill/>
                </a:ln>
                <a:solidFill>
                  <a:schemeClr val="tx1"/>
                </a:solidFill>
                <a:effectLst/>
                <a:uLnTx/>
                <a:uFillTx/>
                <a:latin typeface="Arial" pitchFamily="34" charset="0"/>
                <a:cs typeface="Arial" pitchFamily="34" charset="0"/>
              </a:rPr>
              <a:t>Faaliyet 2</a:t>
            </a:r>
            <a:r>
              <a:rPr kumimoji="0" lang="tr-TR" sz="2200" b="1" i="0" u="none" strike="noStrike" kern="1200" cap="none" spc="0" normalizeH="0" noProof="0" dirty="0" smtClean="0">
                <a:ln>
                  <a:noFill/>
                </a:ln>
                <a:solidFill>
                  <a:schemeClr val="tx1"/>
                </a:solidFill>
                <a:effectLst/>
                <a:uLnTx/>
                <a:uFillTx/>
                <a:latin typeface="Arial" pitchFamily="34" charset="0"/>
                <a:cs typeface="Arial" pitchFamily="34" charset="0"/>
              </a:rPr>
              <a:t> :</a:t>
            </a:r>
            <a:r>
              <a:rPr lang="tr-TR" sz="2200" b="1" dirty="0" smtClean="0">
                <a:latin typeface="Arial" pitchFamily="34" charset="0"/>
                <a:cs typeface="Arial" pitchFamily="34" charset="0"/>
              </a:rPr>
              <a:t>  </a:t>
            </a:r>
            <a:r>
              <a:rPr lang="tr-TR" sz="2200" b="1" baseline="0" dirty="0" smtClean="0">
                <a:latin typeface="Arial" pitchFamily="34" charset="0"/>
                <a:cs typeface="Arial" pitchFamily="34" charset="0"/>
              </a:rPr>
              <a:t>Kapasite Geliştirme</a:t>
            </a:r>
            <a:r>
              <a:rPr lang="tr-TR" sz="2200" b="1" dirty="0" smtClean="0">
                <a:latin typeface="Arial" pitchFamily="34" charset="0"/>
                <a:cs typeface="Arial" pitchFamily="34" charset="0"/>
              </a:rPr>
              <a:t> Eğitimleri,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tr-TR" sz="2200" b="1"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tr-TR" sz="2200" b="1"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tr-TR" sz="2200" b="1"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2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2200" b="1" dirty="0" smtClean="0">
                <a:latin typeface="Arial" pitchFamily="34" charset="0"/>
                <a:cs typeface="Arial" pitchFamily="34" charset="0"/>
              </a:rPr>
              <a:t>	</a:t>
            </a:r>
            <a:endParaRPr kumimoji="0" lang="tr-TR" sz="2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5" name="4 Dikdörtgen"/>
          <p:cNvSpPr/>
          <p:nvPr/>
        </p:nvSpPr>
        <p:spPr>
          <a:xfrm>
            <a:off x="857224" y="2274838"/>
            <a:ext cx="7858180" cy="2554545"/>
          </a:xfrm>
          <a:prstGeom prst="rect">
            <a:avLst/>
          </a:prstGeom>
        </p:spPr>
        <p:txBody>
          <a:bodyPr wrap="square">
            <a:spAutoFit/>
          </a:bodyPr>
          <a:lstStyle/>
          <a:p>
            <a:r>
              <a:rPr lang="tr-TR" sz="2000" dirty="0" smtClean="0">
                <a:latin typeface="Arial" pitchFamily="34" charset="0"/>
                <a:cs typeface="Arial" pitchFamily="34" charset="0"/>
              </a:rPr>
              <a:t>	</a:t>
            </a:r>
          </a:p>
          <a:p>
            <a:endParaRPr lang="tr-TR" sz="2000" dirty="0" smtClean="0">
              <a:latin typeface="Arial" pitchFamily="34" charset="0"/>
              <a:cs typeface="Arial" pitchFamily="34" charset="0"/>
            </a:endParaRPr>
          </a:p>
          <a:p>
            <a:r>
              <a:rPr lang="tr-TR" sz="2000" dirty="0" smtClean="0">
                <a:latin typeface="Arial" pitchFamily="34" charset="0"/>
                <a:cs typeface="Arial" pitchFamily="34" charset="0"/>
              </a:rPr>
              <a:t>Atölye eğitimleri öncesinde eğitmenlerin bilgi ve beceri kapasitesinin artırılması, genel kabul görmüş standartlara uygun eğitim vermeleri ve proje eğitim programlarını kavrayabilmeleri için 12 Eğiticiye teknoloji temelli eğitim,12 Eğiticiye ise Tasarım Temelli eğitim, günde 5 saat toplamda 40 sürecek 200 saatlik eğitici eğitimleri, profesyonel kurumlar tarafından verilecektir.</a:t>
            </a:r>
            <a:endParaRPr lang="tr-T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robotik-kodlama-uygulama-alanlari.jpeg"/>
          <p:cNvPicPr>
            <a:picLocks noChangeAspect="1"/>
          </p:cNvPicPr>
          <p:nvPr/>
        </p:nvPicPr>
        <p:blipFill>
          <a:blip r:embed="rId2">
            <a:lum bright="50000" contrast="-58000"/>
          </a:blip>
          <a:stretch>
            <a:fillRect/>
          </a:stretch>
        </p:blipFill>
        <p:spPr>
          <a:xfrm>
            <a:off x="-32" y="0"/>
            <a:ext cx="9144032" cy="6858000"/>
          </a:xfrm>
          <a:prstGeom prst="rect">
            <a:avLst/>
          </a:prstGeom>
          <a:solidFill>
            <a:schemeClr val="accent1">
              <a:alpha val="28000"/>
            </a:schemeClr>
          </a:solidFill>
        </p:spPr>
      </p:pic>
      <p:sp>
        <p:nvSpPr>
          <p:cNvPr id="2" name="1 Başlık"/>
          <p:cNvSpPr>
            <a:spLocks noGrp="1"/>
          </p:cNvSpPr>
          <p:nvPr>
            <p:ph type="title"/>
          </p:nvPr>
        </p:nvSpPr>
        <p:spPr>
          <a:xfrm>
            <a:off x="357158" y="285728"/>
            <a:ext cx="6500858" cy="1143000"/>
          </a:xfrm>
        </p:spPr>
        <p:txBody>
          <a:bodyPr>
            <a:noAutofit/>
          </a:bodyPr>
          <a:lstStyle/>
          <a:p>
            <a:pPr>
              <a:lnSpc>
                <a:spcPts val="4000"/>
              </a:lnSpc>
            </a:pPr>
            <a:r>
              <a:rPr lang="tr-TR" sz="3600" b="1" dirty="0" smtClean="0">
                <a:latin typeface="Arial" pitchFamily="34" charset="0"/>
                <a:cs typeface="Arial" pitchFamily="34" charset="0"/>
              </a:rPr>
              <a:t>FAALİYETLER</a:t>
            </a:r>
            <a:endParaRPr lang="tr-TR" sz="2800" b="1" dirty="0">
              <a:latin typeface="Arial" pitchFamily="34" charset="0"/>
              <a:cs typeface="Arial" pitchFamily="34" charset="0"/>
            </a:endParaRPr>
          </a:p>
        </p:txBody>
      </p:sp>
      <p:pic>
        <p:nvPicPr>
          <p:cNvPr id="4" name="3 Resim" descr="IstanbulKalkinmaAjansiTR.jpg"/>
          <p:cNvPicPr>
            <a:picLocks noChangeAspect="1"/>
          </p:cNvPicPr>
          <p:nvPr/>
        </p:nvPicPr>
        <p:blipFill>
          <a:blip r:embed="rId3"/>
          <a:stretch>
            <a:fillRect/>
          </a:stretch>
        </p:blipFill>
        <p:spPr>
          <a:xfrm>
            <a:off x="6643702" y="71414"/>
            <a:ext cx="2425171" cy="1714488"/>
          </a:xfrm>
          <a:prstGeom prst="ellipse">
            <a:avLst/>
          </a:prstGeom>
          <a:ln>
            <a:noFill/>
          </a:ln>
          <a:effectLst>
            <a:softEdge rad="112500"/>
          </a:effectLst>
        </p:spPr>
      </p:pic>
      <p:sp>
        <p:nvSpPr>
          <p:cNvPr id="5" name="2 İçerik Yer Tutucusu"/>
          <p:cNvSpPr>
            <a:spLocks noGrp="1"/>
          </p:cNvSpPr>
          <p:nvPr>
            <p:ph idx="1"/>
          </p:nvPr>
        </p:nvSpPr>
        <p:spPr>
          <a:xfrm>
            <a:off x="457200" y="1785926"/>
            <a:ext cx="8258204" cy="4214842"/>
          </a:xfrm>
        </p:spPr>
        <p:txBody>
          <a:bodyPr>
            <a:noAutofit/>
          </a:bodyPr>
          <a:lstStyle/>
          <a:p>
            <a:pPr>
              <a:buNone/>
            </a:pPr>
            <a:endParaRPr lang="tr-TR" sz="2200" b="1" dirty="0" smtClean="0">
              <a:latin typeface="Arial" pitchFamily="34" charset="0"/>
              <a:cs typeface="Arial" pitchFamily="34" charset="0"/>
            </a:endParaRPr>
          </a:p>
          <a:p>
            <a:pPr lvl="0">
              <a:buNone/>
            </a:pPr>
            <a:r>
              <a:rPr lang="tr-TR" sz="2200" b="1" dirty="0" smtClean="0">
                <a:latin typeface="Arial" pitchFamily="34" charset="0"/>
                <a:cs typeface="Arial" pitchFamily="34" charset="0"/>
              </a:rPr>
              <a:t>Faaliyet 3: </a:t>
            </a:r>
            <a:r>
              <a:rPr lang="tr-TR" sz="2400" b="1" dirty="0" smtClean="0"/>
              <a:t>Teknoloji Temelli Atölye Grubu Faaliyeti</a:t>
            </a:r>
          </a:p>
          <a:p>
            <a:pPr lvl="1"/>
            <a:r>
              <a:rPr lang="tr-TR" dirty="0" smtClean="0"/>
              <a:t>Tasarım &amp; Üretim Teknolojileri Atölyesi</a:t>
            </a:r>
            <a:endParaRPr lang="tr-TR" sz="2400" dirty="0" smtClean="0"/>
          </a:p>
          <a:p>
            <a:pPr lvl="1"/>
            <a:r>
              <a:rPr lang="tr-TR" dirty="0" smtClean="0"/>
              <a:t>Kodlama Atölyesi</a:t>
            </a:r>
            <a:endParaRPr lang="tr-TR" sz="2400" dirty="0" smtClean="0"/>
          </a:p>
          <a:p>
            <a:pPr lvl="1"/>
            <a:r>
              <a:rPr lang="tr-TR" dirty="0" smtClean="0"/>
              <a:t>Robotik Atölyesi</a:t>
            </a:r>
            <a:endParaRPr lang="tr-TR" sz="2400" dirty="0" smtClean="0"/>
          </a:p>
          <a:p>
            <a:pPr>
              <a:buNone/>
            </a:pPr>
            <a:endParaRPr lang="tr-TR" sz="22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obotik-kodlama-uygulama-alanlari.jpeg"/>
          <p:cNvPicPr>
            <a:picLocks noChangeAspect="1"/>
          </p:cNvPicPr>
          <p:nvPr/>
        </p:nvPicPr>
        <p:blipFill>
          <a:blip r:embed="rId3">
            <a:lum bright="50000" contrast="-58000"/>
          </a:blip>
          <a:stretch>
            <a:fillRect/>
          </a:stretch>
        </p:blipFill>
        <p:spPr>
          <a:xfrm>
            <a:off x="-32" y="0"/>
            <a:ext cx="9144032" cy="6858000"/>
          </a:xfrm>
          <a:prstGeom prst="rect">
            <a:avLst/>
          </a:prstGeom>
          <a:solidFill>
            <a:schemeClr val="accent1">
              <a:alpha val="28000"/>
            </a:schemeClr>
          </a:solidFill>
        </p:spPr>
      </p:pic>
      <p:sp>
        <p:nvSpPr>
          <p:cNvPr id="2" name="1 Başlık"/>
          <p:cNvSpPr>
            <a:spLocks noGrp="1"/>
          </p:cNvSpPr>
          <p:nvPr>
            <p:ph type="title"/>
          </p:nvPr>
        </p:nvSpPr>
        <p:spPr/>
        <p:txBody>
          <a:bodyPr/>
          <a:lstStyle/>
          <a:p>
            <a:r>
              <a:rPr lang="tr-TR" b="1" dirty="0" smtClean="0"/>
              <a:t>FAALİYETLER</a:t>
            </a:r>
            <a:endParaRPr lang="tr-TR" b="1" dirty="0"/>
          </a:p>
        </p:txBody>
      </p:sp>
      <p:sp>
        <p:nvSpPr>
          <p:cNvPr id="3" name="2 İçerik Yer Tutucusu"/>
          <p:cNvSpPr>
            <a:spLocks noGrp="1"/>
          </p:cNvSpPr>
          <p:nvPr>
            <p:ph idx="1"/>
          </p:nvPr>
        </p:nvSpPr>
        <p:spPr>
          <a:xfrm>
            <a:off x="457200" y="1214423"/>
            <a:ext cx="6543692" cy="2714643"/>
          </a:xfrm>
        </p:spPr>
        <p:txBody>
          <a:bodyPr>
            <a:normAutofit fontScale="70000" lnSpcReduction="20000"/>
          </a:bodyPr>
          <a:lstStyle/>
          <a:p>
            <a:pPr marL="342900" lvl="1" indent="-342900">
              <a:buFont typeface="Arial" pitchFamily="34" charset="0"/>
              <a:buChar char="•"/>
            </a:pPr>
            <a:r>
              <a:rPr lang="tr-TR" b="1" dirty="0" smtClean="0"/>
              <a:t>3.1.  Tasarım &amp; Üretim Teknolojileri Atölyesi</a:t>
            </a:r>
          </a:p>
          <a:p>
            <a:pPr marL="342900" lvl="1" indent="-342900" algn="just">
              <a:buNone/>
            </a:pPr>
            <a:r>
              <a:rPr lang="tr-TR" dirty="0" smtClean="0"/>
              <a:t>    		30 saatlik tasarım &amp; üretim teknolojileri atölye eğitimlerinin temel hedefleri, ürün tasarlatmak, logo tasarımı ve marka tasarımını </a:t>
            </a:r>
            <a:r>
              <a:rPr lang="tr-TR" dirty="0" err="1" smtClean="0"/>
              <a:t>deneyimlemek</a:t>
            </a:r>
            <a:r>
              <a:rPr lang="tr-TR" dirty="0" smtClean="0"/>
              <a:t>, 2 boyutlu tasarım yapımını öğrenmelerini sağlamak, 3 boyutlu tasarımı 2 boyutla yansıtmalarına yardımcı olmak, seçilen bir online platform üzerinden kişisel web sitesi oluşturmalarını ve ihtiyaçlar doğrultusunda düzenleyebilmelerini, içerik üretmelerini ve yayınlayabilmelerini sağlamaktır.</a:t>
            </a:r>
            <a:endParaRPr lang="tr-TR" b="1" dirty="0" smtClean="0"/>
          </a:p>
          <a:p>
            <a:pPr marL="342900" lvl="1" indent="-342900">
              <a:buFont typeface="Arial" pitchFamily="34" charset="0"/>
              <a:buChar char="•"/>
            </a:pPr>
            <a:endParaRPr lang="tr-TR" sz="2400" dirty="0" smtClean="0"/>
          </a:p>
          <a:p>
            <a:pPr>
              <a:buNone/>
            </a:pPr>
            <a:endParaRPr lang="tr-TR" dirty="0"/>
          </a:p>
        </p:txBody>
      </p:sp>
      <p:pic>
        <p:nvPicPr>
          <p:cNvPr id="4" name="3 Resim" descr="IstanbulKalkinmaAjansiTR.jpg"/>
          <p:cNvPicPr>
            <a:picLocks noChangeAspect="1"/>
          </p:cNvPicPr>
          <p:nvPr/>
        </p:nvPicPr>
        <p:blipFill>
          <a:blip r:embed="rId4"/>
          <a:stretch>
            <a:fillRect/>
          </a:stretch>
        </p:blipFill>
        <p:spPr>
          <a:xfrm>
            <a:off x="6643702" y="71414"/>
            <a:ext cx="2425171" cy="1714488"/>
          </a:xfrm>
          <a:prstGeom prst="ellipse">
            <a:avLst/>
          </a:prstGeom>
          <a:ln>
            <a:noFill/>
          </a:ln>
          <a:effectLst>
            <a:softEdge rad="112500"/>
          </a:effectLst>
        </p:spPr>
      </p:pic>
      <p:pic>
        <p:nvPicPr>
          <p:cNvPr id="6" name="teknolji ve tasarım üretim atölyesi.mp4">
            <a:hlinkClick r:id="" action="ppaction://media"/>
          </p:cNvPr>
          <p:cNvPicPr>
            <a:picLocks noRot="1" noChangeAspect="1"/>
          </p:cNvPicPr>
          <p:nvPr>
            <a:videoFile r:link="rId1"/>
          </p:nvPr>
        </p:nvPicPr>
        <p:blipFill>
          <a:blip r:embed="rId5" cstate="print"/>
          <a:stretch>
            <a:fillRect/>
          </a:stretch>
        </p:blipFill>
        <p:spPr>
          <a:xfrm>
            <a:off x="1857356" y="3857628"/>
            <a:ext cx="4929190" cy="2772669"/>
          </a:xfrm>
          <a:prstGeom prst="rect">
            <a:avLst/>
          </a:prstGeom>
        </p:spPr>
      </p:pic>
      <p:sp>
        <p:nvSpPr>
          <p:cNvPr id="7" name="6 Metin kutusu"/>
          <p:cNvSpPr txBox="1"/>
          <p:nvPr/>
        </p:nvSpPr>
        <p:spPr>
          <a:xfrm>
            <a:off x="285720" y="4572008"/>
            <a:ext cx="1571636" cy="646331"/>
          </a:xfrm>
          <a:prstGeom prst="rect">
            <a:avLst/>
          </a:prstGeom>
          <a:noFill/>
        </p:spPr>
        <p:txBody>
          <a:bodyPr wrap="square" rtlCol="0">
            <a:spAutoFit/>
          </a:bodyPr>
          <a:lstStyle/>
          <a:p>
            <a:r>
              <a:rPr lang="tr-TR" dirty="0" smtClean="0"/>
              <a:t>DENEYAP NEDİR ?</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36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obotik-kodlama-uygulama-alanlari.jpeg"/>
          <p:cNvPicPr>
            <a:picLocks noChangeAspect="1"/>
          </p:cNvPicPr>
          <p:nvPr/>
        </p:nvPicPr>
        <p:blipFill>
          <a:blip r:embed="rId3">
            <a:lum bright="50000" contrast="-58000"/>
          </a:blip>
          <a:stretch>
            <a:fillRect/>
          </a:stretch>
        </p:blipFill>
        <p:spPr>
          <a:xfrm>
            <a:off x="-32" y="0"/>
            <a:ext cx="9144032" cy="6858000"/>
          </a:xfrm>
          <a:prstGeom prst="rect">
            <a:avLst/>
          </a:prstGeom>
          <a:solidFill>
            <a:schemeClr val="accent1">
              <a:alpha val="28000"/>
            </a:schemeClr>
          </a:solidFill>
        </p:spPr>
      </p:pic>
      <p:sp>
        <p:nvSpPr>
          <p:cNvPr id="2" name="1 Başlık"/>
          <p:cNvSpPr>
            <a:spLocks noGrp="1"/>
          </p:cNvSpPr>
          <p:nvPr>
            <p:ph type="title"/>
          </p:nvPr>
        </p:nvSpPr>
        <p:spPr/>
        <p:txBody>
          <a:bodyPr/>
          <a:lstStyle/>
          <a:p>
            <a:r>
              <a:rPr lang="tr-TR" b="1" dirty="0" smtClean="0"/>
              <a:t>FAALİYETLER</a:t>
            </a:r>
            <a:endParaRPr lang="tr-TR" b="1" dirty="0"/>
          </a:p>
        </p:txBody>
      </p:sp>
      <p:sp>
        <p:nvSpPr>
          <p:cNvPr id="3" name="2 İçerik Yer Tutucusu"/>
          <p:cNvSpPr>
            <a:spLocks noGrp="1"/>
          </p:cNvSpPr>
          <p:nvPr>
            <p:ph idx="1"/>
          </p:nvPr>
        </p:nvSpPr>
        <p:spPr>
          <a:xfrm>
            <a:off x="457200" y="1214422"/>
            <a:ext cx="5757874" cy="3286149"/>
          </a:xfrm>
        </p:spPr>
        <p:txBody>
          <a:bodyPr>
            <a:normAutofit fontScale="70000" lnSpcReduction="20000"/>
          </a:bodyPr>
          <a:lstStyle/>
          <a:p>
            <a:r>
              <a:rPr lang="tr-TR" b="1" dirty="0" smtClean="0"/>
              <a:t>3.2. Kodlama Atölyesi:</a:t>
            </a:r>
          </a:p>
          <a:p>
            <a:r>
              <a:rPr lang="tr-TR" dirty="0" smtClean="0"/>
              <a:t>Kursiyerlere kodlamanın mantığını, önemini kavratmak, programlama diline giriş yaparak koşul, değişken ve döngü kavramlarını tanıtmak, oyun tasarımı mantığını kavratmak, görsel programlamaya giriş yaptırmak, bloklar ile kodlama &amp; </a:t>
            </a:r>
            <a:r>
              <a:rPr lang="tr-TR" dirty="0" err="1" smtClean="0"/>
              <a:t>scratch</a:t>
            </a:r>
            <a:r>
              <a:rPr lang="tr-TR" dirty="0" smtClean="0"/>
              <a:t>, </a:t>
            </a:r>
            <a:r>
              <a:rPr lang="tr-TR" dirty="0" err="1" smtClean="0"/>
              <a:t>Makey</a:t>
            </a:r>
            <a:r>
              <a:rPr lang="tr-TR" dirty="0" smtClean="0"/>
              <a:t> </a:t>
            </a:r>
            <a:r>
              <a:rPr lang="tr-TR" dirty="0" err="1" smtClean="0"/>
              <a:t>Makey</a:t>
            </a:r>
            <a:r>
              <a:rPr lang="tr-TR" dirty="0" smtClean="0"/>
              <a:t> &amp; </a:t>
            </a:r>
            <a:r>
              <a:rPr lang="tr-TR" dirty="0" err="1" smtClean="0"/>
              <a:t>Scratch</a:t>
            </a:r>
            <a:r>
              <a:rPr lang="tr-TR" dirty="0" smtClean="0"/>
              <a:t> ve mobil uygulama kodlama başlıklarında toplam 30 saat eğitim alacaklardır.</a:t>
            </a:r>
          </a:p>
          <a:p>
            <a:endParaRPr lang="tr-TR" dirty="0"/>
          </a:p>
        </p:txBody>
      </p:sp>
      <p:pic>
        <p:nvPicPr>
          <p:cNvPr id="4" name="3 Resim" descr="IstanbulKalkinmaAjansiTR.jpg"/>
          <p:cNvPicPr>
            <a:picLocks noChangeAspect="1"/>
          </p:cNvPicPr>
          <p:nvPr/>
        </p:nvPicPr>
        <p:blipFill>
          <a:blip r:embed="rId4"/>
          <a:stretch>
            <a:fillRect/>
          </a:stretch>
        </p:blipFill>
        <p:spPr>
          <a:xfrm>
            <a:off x="6643702" y="71414"/>
            <a:ext cx="2425171" cy="1714488"/>
          </a:xfrm>
          <a:prstGeom prst="ellipse">
            <a:avLst/>
          </a:prstGeom>
          <a:ln>
            <a:noFill/>
          </a:ln>
          <a:effectLst>
            <a:softEdge rad="112500"/>
          </a:effectLst>
        </p:spPr>
      </p:pic>
      <p:pic>
        <p:nvPicPr>
          <p:cNvPr id="7" name="KODLAMA NEDİR.mp4">
            <a:hlinkClick r:id="" action="ppaction://media"/>
          </p:cNvPr>
          <p:cNvPicPr>
            <a:picLocks noRot="1" noChangeAspect="1"/>
          </p:cNvPicPr>
          <p:nvPr>
            <a:videoFile r:link="rId1"/>
          </p:nvPr>
        </p:nvPicPr>
        <p:blipFill>
          <a:blip r:embed="rId5"/>
          <a:stretch>
            <a:fillRect/>
          </a:stretch>
        </p:blipFill>
        <p:spPr>
          <a:xfrm>
            <a:off x="2285984" y="4000504"/>
            <a:ext cx="4953004" cy="242889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obotik-kodlama-uygulama-alanlari.jpeg"/>
          <p:cNvPicPr>
            <a:picLocks noChangeAspect="1"/>
          </p:cNvPicPr>
          <p:nvPr/>
        </p:nvPicPr>
        <p:blipFill>
          <a:blip r:embed="rId2">
            <a:lum bright="50000" contrast="-58000"/>
          </a:blip>
          <a:stretch>
            <a:fillRect/>
          </a:stretch>
        </p:blipFill>
        <p:spPr>
          <a:xfrm>
            <a:off x="-32" y="0"/>
            <a:ext cx="9144032" cy="6858000"/>
          </a:xfrm>
          <a:prstGeom prst="rect">
            <a:avLst/>
          </a:prstGeom>
          <a:solidFill>
            <a:schemeClr val="accent1">
              <a:alpha val="28000"/>
            </a:schemeClr>
          </a:solidFill>
        </p:spPr>
      </p:pic>
      <p:sp>
        <p:nvSpPr>
          <p:cNvPr id="2" name="1 Başlık"/>
          <p:cNvSpPr>
            <a:spLocks noGrp="1"/>
          </p:cNvSpPr>
          <p:nvPr>
            <p:ph type="title"/>
          </p:nvPr>
        </p:nvSpPr>
        <p:spPr/>
        <p:txBody>
          <a:bodyPr/>
          <a:lstStyle/>
          <a:p>
            <a:r>
              <a:rPr lang="tr-TR" b="1" dirty="0" smtClean="0"/>
              <a:t>FAALİYETLER</a:t>
            </a:r>
            <a:endParaRPr lang="tr-TR" b="1" dirty="0"/>
          </a:p>
        </p:txBody>
      </p:sp>
      <p:sp>
        <p:nvSpPr>
          <p:cNvPr id="3" name="2 İçerik Yer Tutucusu"/>
          <p:cNvSpPr>
            <a:spLocks noGrp="1"/>
          </p:cNvSpPr>
          <p:nvPr>
            <p:ph idx="1"/>
          </p:nvPr>
        </p:nvSpPr>
        <p:spPr>
          <a:xfrm>
            <a:off x="457200" y="1600201"/>
            <a:ext cx="6472254" cy="3400435"/>
          </a:xfrm>
        </p:spPr>
        <p:txBody>
          <a:bodyPr>
            <a:normAutofit fontScale="92500"/>
          </a:bodyPr>
          <a:lstStyle/>
          <a:p>
            <a:pPr marL="342900" lvl="1" indent="-342900">
              <a:buFont typeface="Arial" pitchFamily="34" charset="0"/>
              <a:buChar char="•"/>
            </a:pPr>
            <a:r>
              <a:rPr lang="tr-TR" b="1" dirty="0" smtClean="0"/>
              <a:t>3.3. Robotik Atölyesi:</a:t>
            </a:r>
          </a:p>
          <a:p>
            <a:pPr marL="342900" lvl="1" indent="-342900">
              <a:buFont typeface="Arial" pitchFamily="34" charset="0"/>
              <a:buChar char="•"/>
            </a:pPr>
            <a:r>
              <a:rPr lang="tr-TR" sz="2400" dirty="0" smtClean="0"/>
              <a:t>30 saat sürecek olan bu Atölyenin temel hedefleri; kursiyerlere temel elektronik ekipmanlarını tanıtmak, bunları kullanarak basit devreler yapmak, farklı varyasyonlarla pratiği arttırmak, lehim yaparak basit devreleri birleştirmek, yapılan bu basit devrelerin </a:t>
            </a:r>
            <a:r>
              <a:rPr lang="tr-TR" sz="2400" dirty="0" err="1" smtClean="0"/>
              <a:t>Breadboard</a:t>
            </a:r>
            <a:r>
              <a:rPr lang="tr-TR" sz="2400" dirty="0" smtClean="0"/>
              <a:t> kullanımıyla tekrar gerçekleştirilmesi sağlanarak </a:t>
            </a:r>
            <a:r>
              <a:rPr lang="tr-TR" sz="2400" dirty="0" err="1" smtClean="0"/>
              <a:t>Breadboard'un</a:t>
            </a:r>
            <a:r>
              <a:rPr lang="tr-TR" sz="2400" dirty="0" smtClean="0"/>
              <a:t> kolaylığına ve kullanımına alıştırmaktır.</a:t>
            </a:r>
            <a:endParaRPr lang="tr-TR" sz="2400" b="1" dirty="0" smtClean="0"/>
          </a:p>
          <a:p>
            <a:pPr>
              <a:buNone/>
            </a:pPr>
            <a:endParaRPr lang="tr-TR" dirty="0"/>
          </a:p>
        </p:txBody>
      </p:sp>
      <p:pic>
        <p:nvPicPr>
          <p:cNvPr id="4" name="3 Resim" descr="IstanbulKalkinmaAjansiTR.jpg"/>
          <p:cNvPicPr>
            <a:picLocks noChangeAspect="1"/>
          </p:cNvPicPr>
          <p:nvPr/>
        </p:nvPicPr>
        <p:blipFill>
          <a:blip r:embed="rId3"/>
          <a:stretch>
            <a:fillRect/>
          </a:stretch>
        </p:blipFill>
        <p:spPr>
          <a:xfrm>
            <a:off x="6643702" y="71414"/>
            <a:ext cx="2425171" cy="1714488"/>
          </a:xfrm>
          <a:prstGeom prst="ellipse">
            <a:avLst/>
          </a:prstGeom>
          <a:ln>
            <a:noFill/>
          </a:ln>
          <a:effectLst>
            <a:softEdge rad="112500"/>
          </a:effectLst>
        </p:spPr>
      </p:pic>
      <p:pic>
        <p:nvPicPr>
          <p:cNvPr id="6" name="5 Resim" descr="9613465485362.jpg"/>
          <p:cNvPicPr>
            <a:picLocks noChangeAspect="1"/>
          </p:cNvPicPr>
          <p:nvPr/>
        </p:nvPicPr>
        <p:blipFill>
          <a:blip r:embed="rId4"/>
          <a:stretch>
            <a:fillRect/>
          </a:stretch>
        </p:blipFill>
        <p:spPr>
          <a:xfrm>
            <a:off x="6429388" y="4143380"/>
            <a:ext cx="2428880" cy="242888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obotik-kodlama-uygulama-alanlari.jpeg"/>
          <p:cNvPicPr>
            <a:picLocks noChangeAspect="1"/>
          </p:cNvPicPr>
          <p:nvPr/>
        </p:nvPicPr>
        <p:blipFill>
          <a:blip r:embed="rId2">
            <a:lum bright="50000" contrast="-58000"/>
          </a:blip>
          <a:stretch>
            <a:fillRect/>
          </a:stretch>
        </p:blipFill>
        <p:spPr>
          <a:xfrm>
            <a:off x="-32" y="0"/>
            <a:ext cx="9144032" cy="6858000"/>
          </a:xfrm>
          <a:prstGeom prst="rect">
            <a:avLst/>
          </a:prstGeom>
          <a:solidFill>
            <a:schemeClr val="accent1">
              <a:alpha val="28000"/>
            </a:schemeClr>
          </a:solidFill>
        </p:spPr>
      </p:pic>
      <p:sp>
        <p:nvSpPr>
          <p:cNvPr id="2" name="1 Başlık"/>
          <p:cNvSpPr>
            <a:spLocks noGrp="1"/>
          </p:cNvSpPr>
          <p:nvPr>
            <p:ph type="title"/>
          </p:nvPr>
        </p:nvSpPr>
        <p:spPr>
          <a:xfrm>
            <a:off x="357158" y="285728"/>
            <a:ext cx="6500858" cy="1143000"/>
          </a:xfrm>
        </p:spPr>
        <p:txBody>
          <a:bodyPr>
            <a:noAutofit/>
          </a:bodyPr>
          <a:lstStyle/>
          <a:p>
            <a:pPr>
              <a:lnSpc>
                <a:spcPts val="4000"/>
              </a:lnSpc>
            </a:pPr>
            <a:r>
              <a:rPr lang="tr-TR" sz="2800" b="1" dirty="0" smtClean="0">
                <a:latin typeface="Arial" pitchFamily="34" charset="0"/>
                <a:cs typeface="Arial" pitchFamily="34" charset="0"/>
              </a:rPr>
              <a:t>FAALİYETLER</a:t>
            </a:r>
            <a:endParaRPr lang="tr-TR" sz="2800" b="1" dirty="0">
              <a:latin typeface="Arial" pitchFamily="34" charset="0"/>
              <a:cs typeface="Arial" pitchFamily="34" charset="0"/>
            </a:endParaRPr>
          </a:p>
        </p:txBody>
      </p:sp>
      <p:pic>
        <p:nvPicPr>
          <p:cNvPr id="4" name="3 Resim" descr="IstanbulKalkinmaAjansiTR.jpg"/>
          <p:cNvPicPr>
            <a:picLocks noChangeAspect="1"/>
          </p:cNvPicPr>
          <p:nvPr/>
        </p:nvPicPr>
        <p:blipFill>
          <a:blip r:embed="rId3"/>
          <a:stretch>
            <a:fillRect/>
          </a:stretch>
        </p:blipFill>
        <p:spPr>
          <a:xfrm>
            <a:off x="6000760" y="0"/>
            <a:ext cx="2425171" cy="1714488"/>
          </a:xfrm>
          <a:prstGeom prst="ellipse">
            <a:avLst/>
          </a:prstGeom>
          <a:ln>
            <a:noFill/>
          </a:ln>
          <a:effectLst>
            <a:softEdge rad="112500"/>
          </a:effectLst>
        </p:spPr>
      </p:pic>
      <p:sp>
        <p:nvSpPr>
          <p:cNvPr id="7" name="2 İçerik Yer Tutucusu"/>
          <p:cNvSpPr txBox="1">
            <a:spLocks/>
          </p:cNvSpPr>
          <p:nvPr/>
        </p:nvSpPr>
        <p:spPr>
          <a:xfrm>
            <a:off x="485804" y="1571612"/>
            <a:ext cx="8229600" cy="492922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200" b="1" i="0" u="none" strike="noStrike" kern="1200" cap="none" spc="0" normalizeH="0" baseline="0" noProof="0" dirty="0" smtClean="0">
                <a:ln>
                  <a:noFill/>
                </a:ln>
                <a:solidFill>
                  <a:schemeClr val="tx1"/>
                </a:solidFill>
                <a:effectLst/>
                <a:uLnTx/>
                <a:uFillTx/>
                <a:latin typeface="Arial" pitchFamily="34" charset="0"/>
                <a:cs typeface="Arial" pitchFamily="34" charset="0"/>
              </a:rPr>
              <a:t>Faaliyet </a:t>
            </a:r>
            <a:r>
              <a:rPr lang="tr-TR" sz="2200" b="1" dirty="0" smtClean="0">
                <a:latin typeface="Arial" pitchFamily="34" charset="0"/>
                <a:cs typeface="Arial" pitchFamily="34" charset="0"/>
              </a:rPr>
              <a:t>4: Tasarım Temelli Atölye Grubu Faaliyeti,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tr-TR" sz="2200" b="1" dirty="0" smtClean="0">
              <a:latin typeface="Arial" pitchFamily="34" charset="0"/>
              <a:cs typeface="Arial" pitchFamily="34" charset="0"/>
            </a:endParaRPr>
          </a:p>
          <a:p>
            <a:pPr lvl="1">
              <a:buFontTx/>
              <a:buChar char="-"/>
            </a:pPr>
            <a:r>
              <a:rPr lang="tr-TR" sz="2800" dirty="0" smtClean="0"/>
              <a:t>Çizim Atölyesi</a:t>
            </a:r>
          </a:p>
          <a:p>
            <a:pPr lvl="1">
              <a:buFontTx/>
              <a:buChar char="-"/>
            </a:pPr>
            <a:endParaRPr lang="tr-TR" sz="2400" dirty="0" smtClean="0"/>
          </a:p>
          <a:p>
            <a:pPr lvl="1">
              <a:buFontTx/>
              <a:buChar char="-"/>
            </a:pPr>
            <a:r>
              <a:rPr lang="tr-TR" sz="2800" dirty="0" smtClean="0"/>
              <a:t>3D Modelleme Atölyesi</a:t>
            </a:r>
          </a:p>
          <a:p>
            <a:pPr lvl="1"/>
            <a:endParaRPr lang="tr-TR" sz="2400" dirty="0" smtClean="0"/>
          </a:p>
          <a:p>
            <a:pPr lvl="1"/>
            <a:r>
              <a:rPr lang="tr-TR" sz="2800" dirty="0" smtClean="0"/>
              <a:t>- Stop </a:t>
            </a:r>
            <a:r>
              <a:rPr lang="tr-TR" sz="2800" dirty="0" err="1" smtClean="0"/>
              <a:t>Motion</a:t>
            </a:r>
            <a:r>
              <a:rPr lang="tr-TR" sz="2800" dirty="0" smtClean="0"/>
              <a:t> Animasyon Atölyesi</a:t>
            </a:r>
            <a:endParaRPr lang="tr-TR" sz="2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obotik-kodlama-uygulama-alanlari.jpeg"/>
          <p:cNvPicPr>
            <a:picLocks noChangeAspect="1"/>
          </p:cNvPicPr>
          <p:nvPr/>
        </p:nvPicPr>
        <p:blipFill>
          <a:blip r:embed="rId2">
            <a:lum bright="50000" contrast="-58000"/>
          </a:blip>
          <a:stretch>
            <a:fillRect/>
          </a:stretch>
        </p:blipFill>
        <p:spPr>
          <a:xfrm>
            <a:off x="-32" y="0"/>
            <a:ext cx="9144032" cy="6858000"/>
          </a:xfrm>
          <a:prstGeom prst="rect">
            <a:avLst/>
          </a:prstGeom>
          <a:solidFill>
            <a:schemeClr val="accent1">
              <a:alpha val="28000"/>
            </a:schemeClr>
          </a:solidFill>
        </p:spPr>
      </p:pic>
      <p:sp>
        <p:nvSpPr>
          <p:cNvPr id="2" name="1 Başlık"/>
          <p:cNvSpPr>
            <a:spLocks noGrp="1"/>
          </p:cNvSpPr>
          <p:nvPr>
            <p:ph type="title"/>
          </p:nvPr>
        </p:nvSpPr>
        <p:spPr>
          <a:xfrm>
            <a:off x="357158" y="285728"/>
            <a:ext cx="6500858" cy="1143000"/>
          </a:xfrm>
        </p:spPr>
        <p:txBody>
          <a:bodyPr>
            <a:noAutofit/>
          </a:bodyPr>
          <a:lstStyle/>
          <a:p>
            <a:pPr>
              <a:lnSpc>
                <a:spcPts val="4000"/>
              </a:lnSpc>
            </a:pPr>
            <a:r>
              <a:rPr lang="tr-TR" sz="2800" b="1" dirty="0" smtClean="0">
                <a:latin typeface="Arial" pitchFamily="34" charset="0"/>
                <a:cs typeface="Arial" pitchFamily="34" charset="0"/>
              </a:rPr>
              <a:t>FAALİYETLER</a:t>
            </a:r>
            <a:endParaRPr lang="tr-TR" sz="2800" b="1" dirty="0">
              <a:latin typeface="Arial" pitchFamily="34" charset="0"/>
              <a:cs typeface="Arial" pitchFamily="34" charset="0"/>
            </a:endParaRPr>
          </a:p>
        </p:txBody>
      </p:sp>
      <p:pic>
        <p:nvPicPr>
          <p:cNvPr id="4" name="3 Resim" descr="IstanbulKalkinmaAjansiTR.jpg"/>
          <p:cNvPicPr>
            <a:picLocks noChangeAspect="1"/>
          </p:cNvPicPr>
          <p:nvPr/>
        </p:nvPicPr>
        <p:blipFill>
          <a:blip r:embed="rId3"/>
          <a:stretch>
            <a:fillRect/>
          </a:stretch>
        </p:blipFill>
        <p:spPr>
          <a:xfrm>
            <a:off x="6643702" y="71414"/>
            <a:ext cx="2425171" cy="1714488"/>
          </a:xfrm>
          <a:prstGeom prst="ellipse">
            <a:avLst/>
          </a:prstGeom>
          <a:ln>
            <a:noFill/>
          </a:ln>
          <a:effectLst>
            <a:softEdge rad="112500"/>
          </a:effectLst>
        </p:spPr>
      </p:pic>
      <p:sp>
        <p:nvSpPr>
          <p:cNvPr id="7" name="2 İçerik Yer Tutucusu"/>
          <p:cNvSpPr txBox="1">
            <a:spLocks/>
          </p:cNvSpPr>
          <p:nvPr/>
        </p:nvSpPr>
        <p:spPr>
          <a:xfrm>
            <a:off x="485804" y="1571612"/>
            <a:ext cx="7872410" cy="414340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200" b="1" i="0" u="none" strike="noStrike" kern="1200" cap="none" spc="0" normalizeH="0" baseline="0" noProof="0" dirty="0" smtClean="0">
                <a:ln>
                  <a:noFill/>
                </a:ln>
                <a:solidFill>
                  <a:schemeClr val="tx1"/>
                </a:solidFill>
                <a:effectLst/>
                <a:uLnTx/>
                <a:uFillTx/>
                <a:latin typeface="Arial" pitchFamily="34" charset="0"/>
                <a:cs typeface="Arial" pitchFamily="34" charset="0"/>
              </a:rPr>
              <a:t>Faaliyet </a:t>
            </a:r>
            <a:r>
              <a:rPr lang="tr-TR" sz="2200" b="1" dirty="0" smtClean="0">
                <a:latin typeface="Arial" pitchFamily="34" charset="0"/>
                <a:cs typeface="Arial" pitchFamily="34" charset="0"/>
              </a:rPr>
              <a:t>4: Tasarım Temelli Atölye Grubu Faaliyeti,</a:t>
            </a:r>
            <a:endParaRPr lang="tr-TR" b="1" dirty="0" smtClean="0">
              <a:latin typeface="Arial" pitchFamily="34" charset="0"/>
              <a:cs typeface="Arial" pitchFamily="34" charset="0"/>
            </a:endParaRPr>
          </a:p>
          <a:p>
            <a:pPr lvl="1" algn="just">
              <a:buFontTx/>
              <a:buChar char="-"/>
            </a:pPr>
            <a:r>
              <a:rPr lang="tr-TR" sz="2000" b="1" dirty="0" smtClean="0">
                <a:latin typeface="Arial" pitchFamily="34" charset="0"/>
                <a:cs typeface="Arial" pitchFamily="34" charset="0"/>
              </a:rPr>
              <a:t>4.1. Çizim Atölyesi: </a:t>
            </a:r>
            <a:r>
              <a:rPr lang="tr-TR" sz="2000" dirty="0" smtClean="0">
                <a:latin typeface="Arial" pitchFamily="34" charset="0"/>
                <a:cs typeface="Arial" pitchFamily="34" charset="0"/>
              </a:rPr>
              <a:t>Atölyenin temel hedefi; kursiyerlerin kendi öykülerini ve karakterlerini oluşturup çizgi roman tekniklerini kullanarak çizmelerini sağlamaktır. Verilen eğitim ile kendilerini farklı bir alanda anlatabilecek ve özgüvenleri artacaktır. Bu eğitimin ana başlıkları aşağıdadır;</a:t>
            </a:r>
          </a:p>
          <a:p>
            <a:pPr lvl="0" algn="just"/>
            <a:r>
              <a:rPr lang="tr-TR" dirty="0" smtClean="0">
                <a:latin typeface="Arial" pitchFamily="34" charset="0"/>
                <a:cs typeface="Arial" pitchFamily="34" charset="0"/>
              </a:rPr>
              <a:t>       </a:t>
            </a:r>
            <a:r>
              <a:rPr lang="tr-TR" b="1" dirty="0" smtClean="0">
                <a:latin typeface="Arial" pitchFamily="34" charset="0"/>
                <a:cs typeface="Arial" pitchFamily="34" charset="0"/>
              </a:rPr>
              <a:t>-Çizgi Roman Çizimi</a:t>
            </a:r>
            <a:endParaRPr lang="tr-TR" sz="1600" b="1" dirty="0" smtClean="0">
              <a:latin typeface="Arial" pitchFamily="34" charset="0"/>
              <a:cs typeface="Arial" pitchFamily="34" charset="0"/>
            </a:endParaRPr>
          </a:p>
          <a:p>
            <a:pPr lvl="0" algn="just"/>
            <a:r>
              <a:rPr lang="tr-TR" b="1" dirty="0" smtClean="0">
                <a:latin typeface="Arial" pitchFamily="34" charset="0"/>
                <a:cs typeface="Arial" pitchFamily="34" charset="0"/>
              </a:rPr>
              <a:t>       -2D Karakter Tasarımı</a:t>
            </a:r>
            <a:endParaRPr lang="tr-TR" sz="1600" b="1" dirty="0" smtClean="0">
              <a:latin typeface="Arial" pitchFamily="34" charset="0"/>
              <a:cs typeface="Arial" pitchFamily="34" charset="0"/>
            </a:endParaRPr>
          </a:p>
          <a:p>
            <a:pPr lvl="0" algn="just"/>
            <a:r>
              <a:rPr lang="tr-TR" b="1" dirty="0" smtClean="0">
                <a:latin typeface="Arial" pitchFamily="34" charset="0"/>
                <a:cs typeface="Arial" pitchFamily="34" charset="0"/>
              </a:rPr>
              <a:t>       -</a:t>
            </a:r>
            <a:r>
              <a:rPr lang="tr-TR" b="1" dirty="0" err="1" smtClean="0">
                <a:latin typeface="Arial" pitchFamily="34" charset="0"/>
                <a:cs typeface="Arial" pitchFamily="34" charset="0"/>
              </a:rPr>
              <a:t>Storyboard</a:t>
            </a:r>
            <a:r>
              <a:rPr lang="tr-TR" b="1" dirty="0" smtClean="0">
                <a:latin typeface="Arial" pitchFamily="34" charset="0"/>
                <a:cs typeface="Arial" pitchFamily="34" charset="0"/>
              </a:rPr>
              <a:t> (Resimli Yazı) Eğitimi  </a:t>
            </a:r>
            <a:endParaRPr lang="tr-TR" sz="1600" b="1" dirty="0" smtClean="0">
              <a:latin typeface="Arial" pitchFamily="34" charset="0"/>
              <a:cs typeface="Arial" pitchFamily="34" charset="0"/>
            </a:endParaRPr>
          </a:p>
          <a:p>
            <a:pPr lvl="1">
              <a:buFontTx/>
              <a:buChar char="-"/>
            </a:pPr>
            <a:endParaRPr lang="tr-TR" sz="2800" dirty="0" smtClean="0"/>
          </a:p>
          <a:p>
            <a:pPr lvl="1">
              <a:buFontTx/>
              <a:buChar char="-"/>
            </a:pPr>
            <a:endParaRPr lang="tr-TR" sz="2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obotik-kodlama-uygulama-alanlari.jpeg"/>
          <p:cNvPicPr>
            <a:picLocks noChangeAspect="1"/>
          </p:cNvPicPr>
          <p:nvPr/>
        </p:nvPicPr>
        <p:blipFill>
          <a:blip r:embed="rId2">
            <a:lum bright="50000" contrast="-58000"/>
          </a:blip>
          <a:stretch>
            <a:fillRect/>
          </a:stretch>
        </p:blipFill>
        <p:spPr>
          <a:xfrm>
            <a:off x="-32" y="0"/>
            <a:ext cx="9144032" cy="6858000"/>
          </a:xfrm>
          <a:prstGeom prst="rect">
            <a:avLst/>
          </a:prstGeom>
          <a:solidFill>
            <a:schemeClr val="accent1">
              <a:alpha val="28000"/>
            </a:schemeClr>
          </a:solidFill>
        </p:spPr>
      </p:pic>
      <p:sp>
        <p:nvSpPr>
          <p:cNvPr id="2" name="1 Başlık"/>
          <p:cNvSpPr>
            <a:spLocks noGrp="1"/>
          </p:cNvSpPr>
          <p:nvPr>
            <p:ph type="title"/>
          </p:nvPr>
        </p:nvSpPr>
        <p:spPr/>
        <p:txBody>
          <a:bodyPr/>
          <a:lstStyle/>
          <a:p>
            <a:r>
              <a:rPr lang="tr-TR" b="1" dirty="0" smtClean="0"/>
              <a:t>FAALİYETLER</a:t>
            </a:r>
            <a:endParaRPr lang="tr-TR" b="1" dirty="0"/>
          </a:p>
        </p:txBody>
      </p:sp>
      <p:sp>
        <p:nvSpPr>
          <p:cNvPr id="3" name="2 İçerik Yer Tutucusu"/>
          <p:cNvSpPr>
            <a:spLocks noGrp="1"/>
          </p:cNvSpPr>
          <p:nvPr>
            <p:ph idx="1"/>
          </p:nvPr>
        </p:nvSpPr>
        <p:spPr>
          <a:xfrm>
            <a:off x="457200" y="1600201"/>
            <a:ext cx="6329378" cy="3829064"/>
          </a:xfrm>
        </p:spPr>
        <p:txBody>
          <a:bodyPr>
            <a:normAutofit fontScale="47500" lnSpcReduction="20000"/>
          </a:bodyPr>
          <a:lstStyle/>
          <a:p>
            <a:pPr lvl="0">
              <a:buNone/>
            </a:pPr>
            <a:r>
              <a:rPr lang="tr-TR" sz="4200" b="1" dirty="0" smtClean="0">
                <a:latin typeface="Arial" pitchFamily="34" charset="0"/>
                <a:cs typeface="Arial" pitchFamily="34" charset="0"/>
              </a:rPr>
              <a:t>Faaliyet 4: Tasarım Temelli Atölye Grubu Faaliyeti,</a:t>
            </a:r>
          </a:p>
          <a:p>
            <a:pPr>
              <a:buNone/>
            </a:pPr>
            <a:endParaRPr lang="tr-TR" dirty="0" smtClean="0"/>
          </a:p>
          <a:p>
            <a:r>
              <a:rPr lang="tr-TR" sz="4200" b="1" dirty="0" smtClean="0"/>
              <a:t>4.2. 3D Modelleme;</a:t>
            </a:r>
          </a:p>
          <a:p>
            <a:r>
              <a:rPr lang="tr-TR" dirty="0" smtClean="0"/>
              <a:t>Atölye eğitiminde kursiyerler, dijital boyama yaparken </a:t>
            </a:r>
            <a:r>
              <a:rPr lang="tr-TR" dirty="0" err="1" smtClean="0"/>
              <a:t>Photoshop'u</a:t>
            </a:r>
            <a:r>
              <a:rPr lang="tr-TR" dirty="0" smtClean="0"/>
              <a:t> nasıl etkin bir araç olarak kullanılabileceklerini öğrenecektir. Öğrenciler </a:t>
            </a:r>
            <a:r>
              <a:rPr lang="tr-TR" dirty="0" err="1" smtClean="0"/>
              <a:t>zBrush</a:t>
            </a:r>
            <a:r>
              <a:rPr lang="tr-TR" dirty="0" smtClean="0"/>
              <a:t> programını ve dijital heykeltıraşlık tekniğini öğrenerek kendi obje ve karakterlerini yaratabilecektir. Üç boyutlu animasyon; bilgisayar teknolojisi kullanılarak, özel yazılımlar ile üç boyutlu elde edilen hareketli görüntüler olarak tanımlanmaktadır.</a:t>
            </a:r>
          </a:p>
          <a:p>
            <a:pPr lvl="0"/>
            <a:r>
              <a:rPr lang="tr-TR" dirty="0" smtClean="0"/>
              <a:t>ana konu başlıkları aşağıdaki gibidir;</a:t>
            </a:r>
          </a:p>
          <a:p>
            <a:r>
              <a:rPr lang="tr-TR" dirty="0" smtClean="0"/>
              <a:t> </a:t>
            </a:r>
          </a:p>
          <a:p>
            <a:pPr lvl="0"/>
            <a:r>
              <a:rPr lang="tr-TR" dirty="0" smtClean="0"/>
              <a:t>3D Modelleme</a:t>
            </a:r>
          </a:p>
          <a:p>
            <a:pPr lvl="0"/>
            <a:r>
              <a:rPr lang="tr-TR" dirty="0" smtClean="0"/>
              <a:t>Bilgisayar Destekli Konsept Tasarım</a:t>
            </a:r>
          </a:p>
          <a:p>
            <a:pPr lvl="0"/>
            <a:r>
              <a:rPr lang="tr-TR" dirty="0" smtClean="0"/>
              <a:t>2D Animasyon</a:t>
            </a:r>
          </a:p>
          <a:p>
            <a:endParaRPr lang="tr-TR" dirty="0"/>
          </a:p>
        </p:txBody>
      </p:sp>
      <p:pic>
        <p:nvPicPr>
          <p:cNvPr id="4" name="3 Resim" descr="IstanbulKalkinmaAjansiTR.jpg"/>
          <p:cNvPicPr>
            <a:picLocks noChangeAspect="1"/>
          </p:cNvPicPr>
          <p:nvPr/>
        </p:nvPicPr>
        <p:blipFill>
          <a:blip r:embed="rId3"/>
          <a:stretch>
            <a:fillRect/>
          </a:stretch>
        </p:blipFill>
        <p:spPr>
          <a:xfrm>
            <a:off x="6643702" y="71414"/>
            <a:ext cx="2425171" cy="171448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obotik-kodlama-uygulama-alanlari.jpeg"/>
          <p:cNvPicPr>
            <a:picLocks noChangeAspect="1"/>
          </p:cNvPicPr>
          <p:nvPr/>
        </p:nvPicPr>
        <p:blipFill>
          <a:blip r:embed="rId2">
            <a:lum bright="50000" contrast="-58000"/>
          </a:blip>
          <a:stretch>
            <a:fillRect/>
          </a:stretch>
        </p:blipFill>
        <p:spPr>
          <a:xfrm>
            <a:off x="-32" y="0"/>
            <a:ext cx="9144032" cy="6858000"/>
          </a:xfrm>
          <a:prstGeom prst="rect">
            <a:avLst/>
          </a:prstGeom>
          <a:solidFill>
            <a:schemeClr val="accent1">
              <a:alpha val="28000"/>
            </a:schemeClr>
          </a:solidFill>
        </p:spPr>
      </p:pic>
      <p:sp>
        <p:nvSpPr>
          <p:cNvPr id="2" name="1 Başlık"/>
          <p:cNvSpPr>
            <a:spLocks noGrp="1"/>
          </p:cNvSpPr>
          <p:nvPr>
            <p:ph type="title"/>
          </p:nvPr>
        </p:nvSpPr>
        <p:spPr/>
        <p:txBody>
          <a:bodyPr/>
          <a:lstStyle/>
          <a:p>
            <a:r>
              <a:rPr lang="tr-TR" b="1" dirty="0" smtClean="0"/>
              <a:t>FAALİYETLER</a:t>
            </a:r>
            <a:endParaRPr lang="tr-TR" b="1" dirty="0"/>
          </a:p>
        </p:txBody>
      </p:sp>
      <p:sp>
        <p:nvSpPr>
          <p:cNvPr id="3" name="2 İçerik Yer Tutucusu"/>
          <p:cNvSpPr>
            <a:spLocks noGrp="1"/>
          </p:cNvSpPr>
          <p:nvPr>
            <p:ph idx="1"/>
          </p:nvPr>
        </p:nvSpPr>
        <p:spPr/>
        <p:txBody>
          <a:bodyPr>
            <a:normAutofit fontScale="70000" lnSpcReduction="20000"/>
          </a:bodyPr>
          <a:lstStyle/>
          <a:p>
            <a:pPr marL="342900" lvl="1" indent="-342900">
              <a:buNone/>
            </a:pPr>
            <a:r>
              <a:rPr lang="tr-TR" b="1" dirty="0" smtClean="0">
                <a:latin typeface="Arial" pitchFamily="34" charset="0"/>
                <a:cs typeface="Arial" pitchFamily="34" charset="0"/>
              </a:rPr>
              <a:t>Faaliyet 4: Tasarım Temelli Atölye Grubu Faaliyeti,</a:t>
            </a:r>
          </a:p>
          <a:p>
            <a:pPr marL="342900" lvl="1" indent="-342900">
              <a:buNone/>
            </a:pPr>
            <a:endParaRPr lang="tr-TR" b="1" dirty="0" smtClean="0"/>
          </a:p>
          <a:p>
            <a:pPr marL="342900" lvl="1" indent="-342900">
              <a:buNone/>
            </a:pPr>
            <a:r>
              <a:rPr lang="tr-TR" b="1" dirty="0" smtClean="0"/>
              <a:t>     4.3. Stop </a:t>
            </a:r>
            <a:r>
              <a:rPr lang="tr-TR" b="1" dirty="0" err="1" smtClean="0"/>
              <a:t>Motion</a:t>
            </a:r>
            <a:r>
              <a:rPr lang="tr-TR" b="1" dirty="0" smtClean="0"/>
              <a:t> Animasyon Atölyesi</a:t>
            </a:r>
          </a:p>
          <a:p>
            <a:r>
              <a:rPr lang="tr-TR" dirty="0" smtClean="0"/>
              <a:t>Ana içeriği "stop </a:t>
            </a:r>
            <a:r>
              <a:rPr lang="tr-TR" dirty="0" err="1" smtClean="0"/>
              <a:t>motion</a:t>
            </a:r>
            <a:r>
              <a:rPr lang="tr-TR" dirty="0" smtClean="0"/>
              <a:t>" animasyon ve oyuncak tasarımından oluşan 30 saatlik atölye eğitimlerinin amacı stop </a:t>
            </a:r>
            <a:r>
              <a:rPr lang="tr-TR" dirty="0" err="1" smtClean="0"/>
              <a:t>motion</a:t>
            </a:r>
            <a:r>
              <a:rPr lang="tr-TR" dirty="0" smtClean="0"/>
              <a:t> ile hareketsiz duran 3 boyutlu objelerin, kare kare hareketlerinin fotoğraflanması ve bütün karelerin birleştirilerek, hareket hissinin verilmesiyle animasyon yapılmasıdır. Kursiyerler eğitim esnasında ekip olarak çalışacak, ortak kurgu, planlama ve çekim yaparak bir animasyon film üreteceklerdir. Atölyede verilen eğitimlerin ana başlıkları aşağıdaki gibidir;</a:t>
            </a:r>
          </a:p>
          <a:p>
            <a:pPr lvl="0"/>
            <a:r>
              <a:rPr lang="tr-TR" dirty="0" smtClean="0"/>
              <a:t>Stop </a:t>
            </a:r>
            <a:r>
              <a:rPr lang="tr-TR" dirty="0" err="1" smtClean="0"/>
              <a:t>Motion</a:t>
            </a:r>
            <a:r>
              <a:rPr lang="tr-TR" dirty="0" smtClean="0"/>
              <a:t> Animasyon</a:t>
            </a:r>
            <a:endParaRPr lang="tr-TR" sz="2800" dirty="0" smtClean="0"/>
          </a:p>
          <a:p>
            <a:pPr lvl="0"/>
            <a:r>
              <a:rPr lang="tr-TR" dirty="0" smtClean="0"/>
              <a:t>Oyuncak Tasarımı</a:t>
            </a:r>
            <a:endParaRPr lang="tr-TR" sz="2800" dirty="0" smtClean="0"/>
          </a:p>
          <a:p>
            <a:pPr marL="342900" lvl="1" indent="-342900">
              <a:buNone/>
            </a:pPr>
            <a:endParaRPr lang="tr-TR" b="1" dirty="0" smtClean="0"/>
          </a:p>
          <a:p>
            <a:pPr>
              <a:buNone/>
            </a:pPr>
            <a:endParaRPr lang="tr-TR" dirty="0"/>
          </a:p>
        </p:txBody>
      </p:sp>
      <p:pic>
        <p:nvPicPr>
          <p:cNvPr id="4" name="3 Resim" descr="IstanbulKalkinmaAjansiTR.jpg"/>
          <p:cNvPicPr>
            <a:picLocks noChangeAspect="1"/>
          </p:cNvPicPr>
          <p:nvPr/>
        </p:nvPicPr>
        <p:blipFill>
          <a:blip r:embed="rId3"/>
          <a:stretch>
            <a:fillRect/>
          </a:stretch>
        </p:blipFill>
        <p:spPr>
          <a:xfrm>
            <a:off x="6643702" y="71414"/>
            <a:ext cx="2425171" cy="171448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obotik-kodlama-uygulama-alanlari.jpeg"/>
          <p:cNvPicPr>
            <a:picLocks noChangeAspect="1"/>
          </p:cNvPicPr>
          <p:nvPr/>
        </p:nvPicPr>
        <p:blipFill>
          <a:blip r:embed="rId2">
            <a:lum bright="50000" contrast="-58000"/>
          </a:blip>
          <a:stretch>
            <a:fillRect/>
          </a:stretch>
        </p:blipFill>
        <p:spPr>
          <a:xfrm>
            <a:off x="-32" y="0"/>
            <a:ext cx="9144032" cy="6858000"/>
          </a:xfrm>
          <a:prstGeom prst="rect">
            <a:avLst/>
          </a:prstGeom>
          <a:solidFill>
            <a:schemeClr val="accent1">
              <a:alpha val="28000"/>
            </a:schemeClr>
          </a:solidFill>
        </p:spPr>
      </p:pic>
      <p:sp>
        <p:nvSpPr>
          <p:cNvPr id="2" name="1 Başlık"/>
          <p:cNvSpPr>
            <a:spLocks noGrp="1"/>
          </p:cNvSpPr>
          <p:nvPr>
            <p:ph type="title"/>
          </p:nvPr>
        </p:nvSpPr>
        <p:spPr>
          <a:xfrm>
            <a:off x="357158" y="285728"/>
            <a:ext cx="6500858" cy="1143000"/>
          </a:xfrm>
        </p:spPr>
        <p:txBody>
          <a:bodyPr>
            <a:noAutofit/>
          </a:bodyPr>
          <a:lstStyle/>
          <a:p>
            <a:pPr>
              <a:lnSpc>
                <a:spcPts val="4000"/>
              </a:lnSpc>
            </a:pPr>
            <a:r>
              <a:rPr lang="tr-TR" sz="3600" b="1" dirty="0" smtClean="0">
                <a:latin typeface="Arial" pitchFamily="34" charset="0"/>
                <a:cs typeface="Arial" pitchFamily="34" charset="0"/>
              </a:rPr>
              <a:t>FAALİYETLER</a:t>
            </a:r>
            <a:endParaRPr lang="tr-TR" sz="2800" b="1" dirty="0">
              <a:latin typeface="Arial" pitchFamily="34" charset="0"/>
              <a:cs typeface="Arial" pitchFamily="34" charset="0"/>
            </a:endParaRPr>
          </a:p>
        </p:txBody>
      </p:sp>
      <p:pic>
        <p:nvPicPr>
          <p:cNvPr id="4" name="3 Resim" descr="IstanbulKalkinmaAjansiTR.jpg"/>
          <p:cNvPicPr>
            <a:picLocks noChangeAspect="1"/>
          </p:cNvPicPr>
          <p:nvPr/>
        </p:nvPicPr>
        <p:blipFill>
          <a:blip r:embed="rId3"/>
          <a:stretch>
            <a:fillRect/>
          </a:stretch>
        </p:blipFill>
        <p:spPr>
          <a:xfrm>
            <a:off x="6643702" y="71414"/>
            <a:ext cx="2425171" cy="1714488"/>
          </a:xfrm>
          <a:prstGeom prst="ellipse">
            <a:avLst/>
          </a:prstGeom>
          <a:ln>
            <a:noFill/>
          </a:ln>
          <a:effectLst>
            <a:softEdge rad="112500"/>
          </a:effectLst>
        </p:spPr>
      </p:pic>
      <p:sp>
        <p:nvSpPr>
          <p:cNvPr id="7" name="2 İçerik Yer Tutucusu"/>
          <p:cNvSpPr txBox="1">
            <a:spLocks/>
          </p:cNvSpPr>
          <p:nvPr/>
        </p:nvSpPr>
        <p:spPr>
          <a:xfrm>
            <a:off x="485804" y="1857364"/>
            <a:ext cx="8229600" cy="4214842"/>
          </a:xfrm>
          <a:prstGeom prst="rect">
            <a:avLst/>
          </a:prstGeom>
        </p:spPr>
        <p:txBody>
          <a:bodyPr vert="horz" lIns="91440" tIns="45720" rIns="91440" bIns="45720" rtlCol="0">
            <a:noAutofit/>
          </a:bodyPr>
          <a:lstStyle/>
          <a:p>
            <a:pPr lvl="0"/>
            <a:r>
              <a:rPr lang="tr-TR" sz="2200" b="1" dirty="0" smtClean="0">
                <a:latin typeface="Arial" pitchFamily="34" charset="0"/>
                <a:cs typeface="Arial" pitchFamily="34" charset="0"/>
              </a:rPr>
              <a:t>Faaliyet 5: </a:t>
            </a:r>
            <a:r>
              <a:rPr lang="tr-TR" sz="2400" b="1" dirty="0" smtClean="0"/>
              <a:t>Proje Geliştirme ve Gösterim Faaliyetleri</a:t>
            </a:r>
          </a:p>
          <a:p>
            <a:pPr marL="342900" lvl="0" indent="-342900" algn="just">
              <a:spcBef>
                <a:spcPct val="20000"/>
              </a:spcBef>
              <a:defRPr/>
            </a:pPr>
            <a:r>
              <a:rPr lang="tr-TR" sz="2200" dirty="0" smtClean="0">
                <a:latin typeface="Arial" pitchFamily="34" charset="0"/>
                <a:cs typeface="Arial" pitchFamily="34" charset="0"/>
              </a:rPr>
              <a:t>    		</a:t>
            </a:r>
            <a:r>
              <a:rPr lang="tr-TR" sz="2400" dirty="0" smtClean="0"/>
              <a:t> Atölye eğitimlerini bitiren çocuklar, artık öğrendikleri ile kendilerine özgü tasarımlar yapabilir hale gelmiş olacaktır. 1. ve 2. dönem atölye eğitimlerinin bitiminde çocuklara 32 saatlik Tasarım Odaklı Düşünce ile Proje Geliştirme Eğitimleri haftada 2 gün, günde 2 saat olarak verilecektir. Bu eğitimler teknoloji ve tasarım temelli atölye bölümlerinin öğrencilerine ayrı ayrı, yaş aralıklarına göre sınıflandırılarak verilecektir. </a:t>
            </a:r>
            <a:endParaRPr kumimoji="0" lang="tr-TR"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obotik-kodlama-uygulama-alanlari.jpeg"/>
          <p:cNvPicPr>
            <a:picLocks noChangeAspect="1"/>
          </p:cNvPicPr>
          <p:nvPr/>
        </p:nvPicPr>
        <p:blipFill>
          <a:blip r:embed="rId2">
            <a:lum bright="50000" contrast="-58000"/>
          </a:blip>
          <a:stretch>
            <a:fillRect/>
          </a:stretch>
        </p:blipFill>
        <p:spPr>
          <a:xfrm>
            <a:off x="47593" y="0"/>
            <a:ext cx="9096407" cy="6858000"/>
          </a:xfrm>
          <a:prstGeom prst="rect">
            <a:avLst/>
          </a:prstGeom>
          <a:solidFill>
            <a:schemeClr val="accent1">
              <a:alpha val="28000"/>
            </a:schemeClr>
          </a:solidFill>
        </p:spPr>
      </p:pic>
      <p:sp>
        <p:nvSpPr>
          <p:cNvPr id="2" name="1 Başlık"/>
          <p:cNvSpPr>
            <a:spLocks noGrp="1"/>
          </p:cNvSpPr>
          <p:nvPr>
            <p:ph type="title"/>
          </p:nvPr>
        </p:nvSpPr>
        <p:spPr>
          <a:xfrm>
            <a:off x="357158" y="357166"/>
            <a:ext cx="6715172" cy="1428760"/>
          </a:xfrm>
        </p:spPr>
        <p:txBody>
          <a:bodyPr>
            <a:noAutofit/>
          </a:bodyPr>
          <a:lstStyle/>
          <a:p>
            <a:pPr>
              <a:lnSpc>
                <a:spcPts val="4000"/>
              </a:lnSpc>
            </a:pPr>
            <a:r>
              <a:rPr lang="tr-TR" sz="2800" b="1" dirty="0" smtClean="0">
                <a:latin typeface="Arial" pitchFamily="34" charset="0"/>
                <a:cs typeface="Arial" pitchFamily="34" charset="0"/>
              </a:rPr>
              <a:t>ÇATALCA </a:t>
            </a:r>
            <a:br>
              <a:rPr lang="tr-TR" sz="2800" b="1" dirty="0" smtClean="0">
                <a:latin typeface="Arial" pitchFamily="34" charset="0"/>
                <a:cs typeface="Arial" pitchFamily="34" charset="0"/>
              </a:rPr>
            </a:br>
            <a:r>
              <a:rPr lang="tr-TR" sz="2800" b="1" dirty="0" smtClean="0">
                <a:latin typeface="Arial" pitchFamily="34" charset="0"/>
                <a:cs typeface="Arial" pitchFamily="34" charset="0"/>
              </a:rPr>
              <a:t>YENİLİKÇİ UYGULAMALAR BİLİŞİM MERKEZİ</a:t>
            </a:r>
            <a:endParaRPr lang="tr-TR" sz="2800" b="1" dirty="0">
              <a:latin typeface="Arial" pitchFamily="34" charset="0"/>
              <a:cs typeface="Arial" pitchFamily="34" charset="0"/>
            </a:endParaRPr>
          </a:p>
        </p:txBody>
      </p:sp>
      <p:sp>
        <p:nvSpPr>
          <p:cNvPr id="3" name="2 İçerik Yer Tutucusu"/>
          <p:cNvSpPr>
            <a:spLocks noGrp="1"/>
          </p:cNvSpPr>
          <p:nvPr>
            <p:ph idx="1"/>
          </p:nvPr>
        </p:nvSpPr>
        <p:spPr>
          <a:xfrm>
            <a:off x="214282" y="2071678"/>
            <a:ext cx="6858048" cy="3929090"/>
          </a:xfrm>
        </p:spPr>
        <p:txBody>
          <a:bodyPr>
            <a:normAutofit/>
          </a:bodyPr>
          <a:lstStyle/>
          <a:p>
            <a:pPr lvl="1">
              <a:buNone/>
            </a:pPr>
            <a:r>
              <a:rPr lang="tr-TR" sz="2200" b="1" dirty="0" smtClean="0">
                <a:latin typeface="Arial" pitchFamily="34" charset="0"/>
                <a:cs typeface="Arial" pitchFamily="34" charset="0"/>
              </a:rPr>
              <a:t>Proje Süresi:</a:t>
            </a:r>
            <a:r>
              <a:rPr lang="tr-TR" sz="2200" dirty="0" smtClean="0">
                <a:latin typeface="Arial" pitchFamily="34" charset="0"/>
                <a:cs typeface="Arial" pitchFamily="34" charset="0"/>
              </a:rPr>
              <a:t> 18 Ay</a:t>
            </a:r>
            <a:endParaRPr lang="tr-TR" sz="2200" b="1" dirty="0" smtClean="0">
              <a:latin typeface="Arial" pitchFamily="34" charset="0"/>
              <a:cs typeface="Arial" pitchFamily="34" charset="0"/>
            </a:endParaRPr>
          </a:p>
          <a:p>
            <a:pPr>
              <a:buNone/>
            </a:pPr>
            <a:endParaRPr lang="tr-TR" sz="2200" b="1" dirty="0" smtClean="0">
              <a:latin typeface="Arial" pitchFamily="34" charset="0"/>
              <a:cs typeface="Arial" pitchFamily="34" charset="0"/>
            </a:endParaRPr>
          </a:p>
          <a:p>
            <a:pPr lvl="1">
              <a:buNone/>
            </a:pPr>
            <a:r>
              <a:rPr lang="tr-TR" sz="2200" b="1" dirty="0" smtClean="0">
                <a:latin typeface="Arial" pitchFamily="34" charset="0"/>
                <a:cs typeface="Arial" pitchFamily="34" charset="0"/>
              </a:rPr>
              <a:t>Proje Ekibi:</a:t>
            </a:r>
          </a:p>
          <a:p>
            <a:pPr lvl="1">
              <a:buNone/>
            </a:pPr>
            <a:r>
              <a:rPr lang="tr-TR" sz="2200" b="1" dirty="0" smtClean="0">
                <a:latin typeface="Arial" pitchFamily="34" charset="0"/>
                <a:cs typeface="Arial" pitchFamily="34" charset="0"/>
              </a:rPr>
              <a:t>Proje Koordinatörü: </a:t>
            </a:r>
            <a:r>
              <a:rPr lang="tr-TR" sz="2200" dirty="0" smtClean="0">
                <a:latin typeface="Arial" pitchFamily="34" charset="0"/>
                <a:cs typeface="Arial" pitchFamily="34" charset="0"/>
              </a:rPr>
              <a:t>Hasan KARAKUŞ</a:t>
            </a:r>
          </a:p>
          <a:p>
            <a:pPr lvl="1">
              <a:buNone/>
            </a:pPr>
            <a:r>
              <a:rPr lang="tr-TR" sz="2200" b="1" dirty="0" smtClean="0">
                <a:latin typeface="Arial" pitchFamily="34" charset="0"/>
                <a:cs typeface="Arial" pitchFamily="34" charset="0"/>
              </a:rPr>
              <a:t>Proje asistanı   </a:t>
            </a:r>
            <a:r>
              <a:rPr lang="tr-TR" sz="2200" dirty="0" smtClean="0">
                <a:latin typeface="Arial" pitchFamily="34" charset="0"/>
                <a:cs typeface="Arial" pitchFamily="34" charset="0"/>
              </a:rPr>
              <a:t>     </a:t>
            </a:r>
            <a:r>
              <a:rPr lang="tr-TR" sz="2200" b="1" dirty="0" smtClean="0">
                <a:latin typeface="Arial" pitchFamily="34" charset="0"/>
                <a:cs typeface="Arial" pitchFamily="34" charset="0"/>
              </a:rPr>
              <a:t>:  </a:t>
            </a:r>
            <a:r>
              <a:rPr lang="tr-TR" sz="2200" dirty="0" smtClean="0">
                <a:latin typeface="Arial" pitchFamily="34" charset="0"/>
                <a:cs typeface="Arial" pitchFamily="34" charset="0"/>
              </a:rPr>
              <a:t>Didem ÖZYOLCU</a:t>
            </a:r>
          </a:p>
          <a:p>
            <a:pPr lvl="1">
              <a:buNone/>
            </a:pPr>
            <a:endParaRPr lang="tr-TR" sz="2200" dirty="0">
              <a:latin typeface="Arial" pitchFamily="34" charset="0"/>
              <a:cs typeface="Arial" pitchFamily="34" charset="0"/>
            </a:endParaRPr>
          </a:p>
        </p:txBody>
      </p:sp>
      <p:pic>
        <p:nvPicPr>
          <p:cNvPr id="4" name="3 Resim" descr="IstanbulKalkinmaAjansiTR.jpg"/>
          <p:cNvPicPr>
            <a:picLocks noChangeAspect="1"/>
          </p:cNvPicPr>
          <p:nvPr/>
        </p:nvPicPr>
        <p:blipFill>
          <a:blip r:embed="rId3"/>
          <a:stretch>
            <a:fillRect/>
          </a:stretch>
        </p:blipFill>
        <p:spPr>
          <a:xfrm>
            <a:off x="6643702" y="71414"/>
            <a:ext cx="2425171" cy="171448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obotik-kodlama-uygulama-alanlari.jpeg"/>
          <p:cNvPicPr>
            <a:picLocks noChangeAspect="1"/>
          </p:cNvPicPr>
          <p:nvPr/>
        </p:nvPicPr>
        <p:blipFill>
          <a:blip r:embed="rId2">
            <a:lum bright="50000" contrast="-58000"/>
          </a:blip>
          <a:stretch>
            <a:fillRect/>
          </a:stretch>
        </p:blipFill>
        <p:spPr>
          <a:xfrm>
            <a:off x="-32" y="0"/>
            <a:ext cx="9144032" cy="6858000"/>
          </a:xfrm>
          <a:prstGeom prst="rect">
            <a:avLst/>
          </a:prstGeom>
          <a:solidFill>
            <a:schemeClr val="accent1">
              <a:alpha val="28000"/>
            </a:schemeClr>
          </a:solidFill>
        </p:spPr>
      </p:pic>
      <p:sp>
        <p:nvSpPr>
          <p:cNvPr id="2" name="1 Başlık"/>
          <p:cNvSpPr>
            <a:spLocks noGrp="1"/>
          </p:cNvSpPr>
          <p:nvPr>
            <p:ph type="title"/>
          </p:nvPr>
        </p:nvSpPr>
        <p:spPr/>
        <p:txBody>
          <a:bodyPr/>
          <a:lstStyle/>
          <a:p>
            <a:r>
              <a:rPr lang="tr-TR" b="1" dirty="0" smtClean="0"/>
              <a:t>FAALİYETLER</a:t>
            </a:r>
            <a:endParaRPr lang="tr-TR" b="1" dirty="0"/>
          </a:p>
        </p:txBody>
      </p:sp>
      <p:sp>
        <p:nvSpPr>
          <p:cNvPr id="3" name="2 İçerik Yer Tutucusu"/>
          <p:cNvSpPr>
            <a:spLocks noGrp="1"/>
          </p:cNvSpPr>
          <p:nvPr>
            <p:ph idx="1"/>
          </p:nvPr>
        </p:nvSpPr>
        <p:spPr/>
        <p:txBody>
          <a:bodyPr/>
          <a:lstStyle/>
          <a:p>
            <a:pPr marL="342900" lvl="1" indent="-342900">
              <a:buNone/>
            </a:pPr>
            <a:r>
              <a:rPr lang="tr-TR" b="1" dirty="0" smtClean="0"/>
              <a:t>    6.1. Tasarım Odaklı Düşünce ile Proje Geliştirme Eğitimleri,</a:t>
            </a:r>
          </a:p>
          <a:p>
            <a:r>
              <a:rPr lang="tr-TR" dirty="0" smtClean="0"/>
              <a:t>Her iki atölye grubunda tasarım yapabilecek düzeye gelen çocukların belli konularda (çevre, eğitim, sağlık, sosyal yaşam vb) fikirler geliştirmeleri ve bunları tasarımlara dönüştürerek özgün projeler üretmeleri ve kolektif çalışma bilincinin oluşmasına katkı sağlanacaktır</a:t>
            </a:r>
            <a:endParaRPr lang="tr-TR" dirty="0"/>
          </a:p>
        </p:txBody>
      </p:sp>
      <p:pic>
        <p:nvPicPr>
          <p:cNvPr id="5" name="4 Resim" descr="IstanbulKalkinmaAjansiTR.jpg"/>
          <p:cNvPicPr>
            <a:picLocks noChangeAspect="1"/>
          </p:cNvPicPr>
          <p:nvPr/>
        </p:nvPicPr>
        <p:blipFill>
          <a:blip r:embed="rId3"/>
          <a:stretch>
            <a:fillRect/>
          </a:stretch>
        </p:blipFill>
        <p:spPr>
          <a:xfrm>
            <a:off x="6643702" y="71414"/>
            <a:ext cx="2425171" cy="171448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obotik-kodlama-uygulama-alanlari.jpeg"/>
          <p:cNvPicPr>
            <a:picLocks noChangeAspect="1"/>
          </p:cNvPicPr>
          <p:nvPr/>
        </p:nvPicPr>
        <p:blipFill>
          <a:blip r:embed="rId2">
            <a:lum bright="50000" contrast="-58000"/>
          </a:blip>
          <a:stretch>
            <a:fillRect/>
          </a:stretch>
        </p:blipFill>
        <p:spPr>
          <a:xfrm>
            <a:off x="-32" y="0"/>
            <a:ext cx="9144032" cy="6858000"/>
          </a:xfrm>
          <a:prstGeom prst="rect">
            <a:avLst/>
          </a:prstGeom>
          <a:solidFill>
            <a:schemeClr val="accent1">
              <a:alpha val="28000"/>
            </a:schemeClr>
          </a:solidFill>
        </p:spPr>
      </p:pic>
      <p:sp>
        <p:nvSpPr>
          <p:cNvPr id="2" name="1 Başlık"/>
          <p:cNvSpPr>
            <a:spLocks noGrp="1"/>
          </p:cNvSpPr>
          <p:nvPr>
            <p:ph type="title"/>
          </p:nvPr>
        </p:nvSpPr>
        <p:spPr/>
        <p:txBody>
          <a:bodyPr/>
          <a:lstStyle/>
          <a:p>
            <a:r>
              <a:rPr lang="tr-TR" b="1" dirty="0" smtClean="0"/>
              <a:t>FAALİYETLER</a:t>
            </a:r>
            <a:endParaRPr lang="tr-TR" b="1" dirty="0"/>
          </a:p>
        </p:txBody>
      </p:sp>
      <p:sp>
        <p:nvSpPr>
          <p:cNvPr id="3" name="2 İçerik Yer Tutucusu"/>
          <p:cNvSpPr>
            <a:spLocks noGrp="1"/>
          </p:cNvSpPr>
          <p:nvPr>
            <p:ph idx="1"/>
          </p:nvPr>
        </p:nvSpPr>
        <p:spPr/>
        <p:txBody>
          <a:bodyPr/>
          <a:lstStyle/>
          <a:p>
            <a:pPr marL="342900" lvl="1" indent="-342900">
              <a:buNone/>
            </a:pPr>
            <a:r>
              <a:rPr lang="tr-TR" b="1" dirty="0" smtClean="0"/>
              <a:t>   6.2. </a:t>
            </a:r>
            <a:r>
              <a:rPr lang="tr-TR" b="1" dirty="0" err="1" smtClean="0"/>
              <a:t>Hekaton</a:t>
            </a:r>
            <a:r>
              <a:rPr lang="tr-TR" b="1" dirty="0" smtClean="0"/>
              <a:t> Etkinliği</a:t>
            </a:r>
          </a:p>
          <a:p>
            <a:pPr marL="342900" lvl="1" indent="-342900">
              <a:buNone/>
            </a:pPr>
            <a:r>
              <a:rPr lang="tr-TR" dirty="0" smtClean="0"/>
              <a:t>Tasarım Odaklı Düşünce ile proje geliştirme eğitim ve uygulamaları sonrasında atölyelerde eğitimlere katılmış ve proje geliştirme sürecinde özgün ve yaratıcı tasarımlar geliştiren 80 katılımcı ile 2 </a:t>
            </a:r>
            <a:r>
              <a:rPr lang="tr-TR" dirty="0" err="1" smtClean="0"/>
              <a:t>hekaton</a:t>
            </a:r>
            <a:r>
              <a:rPr lang="tr-TR" dirty="0" smtClean="0"/>
              <a:t> (40 + 40 kişi) etkinliği atölye eğitim dönem sonlarında gerçekleştirilecektir. </a:t>
            </a:r>
            <a:r>
              <a:rPr lang="tr-TR" dirty="0" err="1" smtClean="0"/>
              <a:t>Hekaton</a:t>
            </a:r>
            <a:r>
              <a:rPr lang="tr-TR" dirty="0" smtClean="0"/>
              <a:t>; en kısa sürede, ekipler halinde belli bir soruna mühendislik ve/veya tasarım ile ilgili çözüm üretmek fikrinden beslenen bir etkinlik olarak yenilikçi bir yöntem olarak ortaya çıkmıştır</a:t>
            </a:r>
            <a:endParaRPr lang="tr-TR" b="1" dirty="0" smtClean="0"/>
          </a:p>
          <a:p>
            <a:pPr>
              <a:buNone/>
            </a:pPr>
            <a:endParaRPr lang="tr-TR" dirty="0"/>
          </a:p>
        </p:txBody>
      </p:sp>
      <p:pic>
        <p:nvPicPr>
          <p:cNvPr id="4" name="3 Resim" descr="IstanbulKalkinmaAjansiTR.jpg"/>
          <p:cNvPicPr>
            <a:picLocks noChangeAspect="1"/>
          </p:cNvPicPr>
          <p:nvPr/>
        </p:nvPicPr>
        <p:blipFill>
          <a:blip r:embed="rId3"/>
          <a:stretch>
            <a:fillRect/>
          </a:stretch>
        </p:blipFill>
        <p:spPr>
          <a:xfrm>
            <a:off x="6643702" y="71414"/>
            <a:ext cx="2425171" cy="171448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obotik-kodlama-uygulama-alanlari.jpeg"/>
          <p:cNvPicPr>
            <a:picLocks noChangeAspect="1"/>
          </p:cNvPicPr>
          <p:nvPr/>
        </p:nvPicPr>
        <p:blipFill>
          <a:blip r:embed="rId2">
            <a:lum bright="50000" contrast="-58000"/>
          </a:blip>
          <a:stretch>
            <a:fillRect/>
          </a:stretch>
        </p:blipFill>
        <p:spPr>
          <a:xfrm>
            <a:off x="-32" y="0"/>
            <a:ext cx="9144032" cy="6858000"/>
          </a:xfrm>
          <a:prstGeom prst="rect">
            <a:avLst/>
          </a:prstGeom>
          <a:solidFill>
            <a:schemeClr val="accent1">
              <a:alpha val="28000"/>
            </a:schemeClr>
          </a:solidFill>
        </p:spPr>
      </p:pic>
      <p:sp>
        <p:nvSpPr>
          <p:cNvPr id="2" name="1 Başlık"/>
          <p:cNvSpPr>
            <a:spLocks noGrp="1"/>
          </p:cNvSpPr>
          <p:nvPr>
            <p:ph type="title"/>
          </p:nvPr>
        </p:nvSpPr>
        <p:spPr/>
        <p:txBody>
          <a:bodyPr/>
          <a:lstStyle/>
          <a:p>
            <a:r>
              <a:rPr lang="tr-TR" b="1" dirty="0" smtClean="0"/>
              <a:t>FAALİYETLER</a:t>
            </a:r>
            <a:endParaRPr lang="tr-TR" b="1" dirty="0"/>
          </a:p>
        </p:txBody>
      </p:sp>
      <p:sp>
        <p:nvSpPr>
          <p:cNvPr id="3" name="2 İçerik Yer Tutucusu"/>
          <p:cNvSpPr>
            <a:spLocks noGrp="1"/>
          </p:cNvSpPr>
          <p:nvPr>
            <p:ph idx="1"/>
          </p:nvPr>
        </p:nvSpPr>
        <p:spPr/>
        <p:txBody>
          <a:bodyPr>
            <a:normAutofit fontScale="92500" lnSpcReduction="10000"/>
          </a:bodyPr>
          <a:lstStyle/>
          <a:p>
            <a:pPr lvl="0">
              <a:buNone/>
            </a:pPr>
            <a:r>
              <a:rPr lang="tr-TR" b="1" dirty="0" smtClean="0"/>
              <a:t>  7.Stratejik Kariyer Planlaması Seminerleri</a:t>
            </a:r>
          </a:p>
          <a:p>
            <a:pPr>
              <a:buNone/>
            </a:pPr>
            <a:r>
              <a:rPr lang="tr-TR" dirty="0" smtClean="0"/>
              <a:t>        </a:t>
            </a:r>
            <a:r>
              <a:rPr lang="tr-TR" sz="3000" dirty="0" err="1" smtClean="0"/>
              <a:t>Hekaton</a:t>
            </a:r>
            <a:r>
              <a:rPr lang="tr-TR" sz="3000" dirty="0" smtClean="0"/>
              <a:t> etkinliklerinde öne çıkan 6 grup (4 kişilik gruplar) toplamda 24 çocuk ile yeteneklerinin farkına varmaları ve hedefler koymaları, devam edecekleri okullara, mesleklere, girişimlere, kariyer rollerine ve sorumluluklarına karar verme ve geleceklerini planlama becerilerini kazanmaları için iki yaş grubuna ayrı ayrı olmak üzere 3'er saatlik 5 stratejik kariyer planlaması semineri (toplamda 10 seminer) profesyonel hizmet sağlayıcılar tarafından gerçekleştirilecektir</a:t>
            </a:r>
            <a:r>
              <a:rPr lang="tr-TR" dirty="0" smtClean="0"/>
              <a:t>.</a:t>
            </a:r>
            <a:endParaRPr lang="tr-TR" dirty="0"/>
          </a:p>
        </p:txBody>
      </p:sp>
      <p:pic>
        <p:nvPicPr>
          <p:cNvPr id="4" name="3 Resim" descr="IstanbulKalkinmaAjansiTR.jpg"/>
          <p:cNvPicPr>
            <a:picLocks noChangeAspect="1"/>
          </p:cNvPicPr>
          <p:nvPr/>
        </p:nvPicPr>
        <p:blipFill>
          <a:blip r:embed="rId3"/>
          <a:stretch>
            <a:fillRect/>
          </a:stretch>
        </p:blipFill>
        <p:spPr>
          <a:xfrm>
            <a:off x="6643702" y="71414"/>
            <a:ext cx="2425171" cy="171448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robotik-kodlama-uygulama-alanlari.jpeg"/>
          <p:cNvPicPr>
            <a:picLocks noChangeAspect="1"/>
          </p:cNvPicPr>
          <p:nvPr/>
        </p:nvPicPr>
        <p:blipFill>
          <a:blip r:embed="rId2">
            <a:lum bright="50000" contrast="-58000"/>
          </a:blip>
          <a:stretch>
            <a:fillRect/>
          </a:stretch>
        </p:blipFill>
        <p:spPr>
          <a:xfrm>
            <a:off x="-32" y="0"/>
            <a:ext cx="9144032" cy="6858000"/>
          </a:xfrm>
          <a:prstGeom prst="rect">
            <a:avLst/>
          </a:prstGeom>
          <a:solidFill>
            <a:schemeClr val="accent1">
              <a:alpha val="28000"/>
            </a:schemeClr>
          </a:solidFill>
        </p:spPr>
      </p:pic>
      <p:pic>
        <p:nvPicPr>
          <p:cNvPr id="5" name="4 Resim" descr="IstanbulKalkinmaAjansiTR.jpg"/>
          <p:cNvPicPr>
            <a:picLocks noChangeAspect="1"/>
          </p:cNvPicPr>
          <p:nvPr/>
        </p:nvPicPr>
        <p:blipFill>
          <a:blip r:embed="rId3"/>
          <a:stretch>
            <a:fillRect/>
          </a:stretch>
        </p:blipFill>
        <p:spPr>
          <a:xfrm>
            <a:off x="6643702" y="71414"/>
            <a:ext cx="2425171" cy="1714488"/>
          </a:xfrm>
          <a:prstGeom prst="ellipse">
            <a:avLst/>
          </a:prstGeom>
          <a:ln>
            <a:noFill/>
          </a:ln>
          <a:effectLst>
            <a:softEdge rad="112500"/>
          </a:effectLst>
        </p:spPr>
      </p:pic>
      <p:sp>
        <p:nvSpPr>
          <p:cNvPr id="2" name="1 Başlık"/>
          <p:cNvSpPr>
            <a:spLocks noGrp="1"/>
          </p:cNvSpPr>
          <p:nvPr>
            <p:ph type="title"/>
          </p:nvPr>
        </p:nvSpPr>
        <p:spPr>
          <a:xfrm>
            <a:off x="571472" y="274638"/>
            <a:ext cx="8115328" cy="1082660"/>
          </a:xfrm>
        </p:spPr>
        <p:txBody>
          <a:bodyPr>
            <a:normAutofit/>
          </a:bodyPr>
          <a:lstStyle/>
          <a:p>
            <a:pPr algn="l"/>
            <a:r>
              <a:rPr lang="tr-TR" sz="2800" b="1" dirty="0" smtClean="0">
                <a:latin typeface="Arial" pitchFamily="34" charset="0"/>
                <a:cs typeface="Arial" pitchFamily="34" charset="0"/>
              </a:rPr>
              <a:t>STRATEJİK KARİYER PLANLAMA  SEMİNERLERİ</a:t>
            </a:r>
            <a:endParaRPr lang="tr-TR" sz="2800" b="1" dirty="0">
              <a:latin typeface="Arial" pitchFamily="34" charset="0"/>
              <a:cs typeface="Arial" pitchFamily="34" charset="0"/>
            </a:endParaRPr>
          </a:p>
        </p:txBody>
      </p:sp>
      <p:graphicFrame>
        <p:nvGraphicFramePr>
          <p:cNvPr id="4" name="3 İçerik Yer Tutucusu"/>
          <p:cNvGraphicFramePr>
            <a:graphicFrameLocks noGrp="1"/>
          </p:cNvGraphicFramePr>
          <p:nvPr>
            <p:ph idx="1"/>
          </p:nvPr>
        </p:nvGraphicFramePr>
        <p:xfrm>
          <a:off x="642910" y="1676486"/>
          <a:ext cx="7858180" cy="4786346"/>
        </p:xfrm>
        <a:graphic>
          <a:graphicData uri="http://schemas.openxmlformats.org/drawingml/2006/table">
            <a:tbl>
              <a:tblPr firstRow="1" bandRow="1">
                <a:tableStyleId>{5C22544A-7EE6-4342-B048-85BDC9FD1C3A}</a:tableStyleId>
              </a:tblPr>
              <a:tblGrid>
                <a:gridCol w="7858180">
                  <a:extLst>
                    <a:ext uri="{9D8B030D-6E8A-4147-A177-3AD203B41FA5}">
                      <a16:colId xmlns:a16="http://schemas.microsoft.com/office/drawing/2014/main" val="20000"/>
                    </a:ext>
                  </a:extLst>
                </a:gridCol>
              </a:tblGrid>
              <a:tr h="876398">
                <a:tc>
                  <a:txBody>
                    <a:bodyPr/>
                    <a:lstStyle/>
                    <a:p>
                      <a:r>
                        <a:rPr lang="tr-TR" sz="3200" dirty="0" smtClean="0"/>
                        <a:t>Seminer</a:t>
                      </a:r>
                      <a:r>
                        <a:rPr lang="tr-TR" sz="3200" baseline="0" dirty="0" smtClean="0"/>
                        <a:t> Türleri</a:t>
                      </a:r>
                      <a:endParaRPr lang="tr-TR" sz="3200" dirty="0"/>
                    </a:p>
                  </a:txBody>
                  <a:tcPr/>
                </a:tc>
                <a:extLst>
                  <a:ext uri="{0D108BD9-81ED-4DB2-BD59-A6C34878D82A}">
                    <a16:rowId xmlns:a16="http://schemas.microsoft.com/office/drawing/2014/main" val="10000"/>
                  </a:ext>
                </a:extLst>
              </a:tr>
              <a:tr h="3909948">
                <a:tc>
                  <a:txBody>
                    <a:bodyPr/>
                    <a:lstStyle/>
                    <a:p>
                      <a:endParaRPr lang="tr-TR" dirty="0" smtClean="0"/>
                    </a:p>
                    <a:p>
                      <a:pPr lvl="0"/>
                      <a:r>
                        <a:rPr lang="tr-TR" dirty="0" smtClean="0"/>
                        <a:t>Konular:</a:t>
                      </a:r>
                      <a:br>
                        <a:rPr lang="tr-TR" dirty="0" smtClean="0"/>
                      </a:br>
                      <a:r>
                        <a:rPr lang="tr-TR" sz="1800" kern="1200" dirty="0" smtClean="0">
                          <a:solidFill>
                            <a:schemeClr val="dk1"/>
                          </a:solidFill>
                          <a:latin typeface="+mn-lt"/>
                          <a:ea typeface="+mn-ea"/>
                          <a:cs typeface="+mn-cs"/>
                        </a:rPr>
                        <a:t>Seminer: Öz Keşif</a:t>
                      </a:r>
                    </a:p>
                    <a:p>
                      <a:pPr lvl="0"/>
                      <a:r>
                        <a:rPr lang="tr-TR" sz="1800" kern="1200" dirty="0" smtClean="0">
                          <a:solidFill>
                            <a:schemeClr val="dk1"/>
                          </a:solidFill>
                          <a:latin typeface="+mn-lt"/>
                          <a:ea typeface="+mn-ea"/>
                          <a:cs typeface="+mn-cs"/>
                        </a:rPr>
                        <a:t>Seminer; Hedef Belirleme</a:t>
                      </a:r>
                    </a:p>
                    <a:p>
                      <a:pPr lvl="0"/>
                      <a:r>
                        <a:rPr lang="tr-TR" sz="1800" kern="1200" dirty="0" smtClean="0">
                          <a:solidFill>
                            <a:schemeClr val="dk1"/>
                          </a:solidFill>
                          <a:latin typeface="+mn-lt"/>
                          <a:ea typeface="+mn-ea"/>
                          <a:cs typeface="+mn-cs"/>
                        </a:rPr>
                        <a:t>Seminer: Kişisel SWOT Analizi ve Kariyer Stratejisi</a:t>
                      </a:r>
                    </a:p>
                    <a:p>
                      <a:pPr lvl="0"/>
                      <a:r>
                        <a:rPr lang="tr-TR" sz="1800" kern="1200" dirty="0" smtClean="0">
                          <a:solidFill>
                            <a:schemeClr val="dk1"/>
                          </a:solidFill>
                          <a:latin typeface="+mn-lt"/>
                          <a:ea typeface="+mn-ea"/>
                          <a:cs typeface="+mn-cs"/>
                        </a:rPr>
                        <a:t>Seminer: Karar Verme Stratejileri</a:t>
                      </a:r>
                    </a:p>
                    <a:p>
                      <a:pPr lvl="0"/>
                      <a:r>
                        <a:rPr lang="tr-TR" sz="1800" kern="1200" dirty="0" smtClean="0">
                          <a:solidFill>
                            <a:schemeClr val="dk1"/>
                          </a:solidFill>
                          <a:latin typeface="+mn-lt"/>
                          <a:ea typeface="+mn-ea"/>
                          <a:cs typeface="+mn-cs"/>
                        </a:rPr>
                        <a:t>Seminer; Başvuru Süreçleri Yönetimi</a:t>
                      </a:r>
                      <a:endParaRPr lang="tr-TR" sz="18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obotik-kodlama-uygulama-alanlari.jpeg"/>
          <p:cNvPicPr>
            <a:picLocks noChangeAspect="1"/>
          </p:cNvPicPr>
          <p:nvPr/>
        </p:nvPicPr>
        <p:blipFill>
          <a:blip r:embed="rId2">
            <a:lum bright="50000" contrast="-58000"/>
          </a:blip>
          <a:stretch>
            <a:fillRect/>
          </a:stretch>
        </p:blipFill>
        <p:spPr>
          <a:xfrm>
            <a:off x="-32" y="0"/>
            <a:ext cx="9144032" cy="6858000"/>
          </a:xfrm>
          <a:prstGeom prst="rect">
            <a:avLst/>
          </a:prstGeom>
          <a:solidFill>
            <a:schemeClr val="accent1">
              <a:alpha val="28000"/>
            </a:schemeClr>
          </a:solidFill>
        </p:spPr>
      </p:pic>
      <p:sp>
        <p:nvSpPr>
          <p:cNvPr id="2" name="1 Başlık"/>
          <p:cNvSpPr>
            <a:spLocks noGrp="1"/>
          </p:cNvSpPr>
          <p:nvPr>
            <p:ph type="title"/>
          </p:nvPr>
        </p:nvSpPr>
        <p:spPr>
          <a:xfrm>
            <a:off x="457200" y="274638"/>
            <a:ext cx="6615130" cy="1143000"/>
          </a:xfrm>
        </p:spPr>
        <p:txBody>
          <a:bodyPr>
            <a:normAutofit fontScale="90000"/>
          </a:bodyPr>
          <a:lstStyle/>
          <a:p>
            <a:r>
              <a:rPr lang="tr-TR" b="1" dirty="0" smtClean="0"/>
              <a:t>YÜRÜTÜCÜ KURUMDAN BEKLETİLER</a:t>
            </a:r>
            <a:endParaRPr lang="tr-TR" b="1" dirty="0"/>
          </a:p>
        </p:txBody>
      </p:sp>
      <p:sp>
        <p:nvSpPr>
          <p:cNvPr id="3" name="2 İçerik Yer Tutucusu"/>
          <p:cNvSpPr>
            <a:spLocks noGrp="1"/>
          </p:cNvSpPr>
          <p:nvPr>
            <p:ph idx="1"/>
          </p:nvPr>
        </p:nvSpPr>
        <p:spPr/>
        <p:txBody>
          <a:bodyPr>
            <a:normAutofit fontScale="92500" lnSpcReduction="20000"/>
          </a:bodyPr>
          <a:lstStyle/>
          <a:p>
            <a:r>
              <a:rPr lang="tr-TR" b="1" dirty="0" smtClean="0"/>
              <a:t>Çatalca İlçe Milli Eğitim Müdürlüğü,</a:t>
            </a:r>
          </a:p>
          <a:p>
            <a:pPr>
              <a:buNone/>
            </a:pPr>
            <a:r>
              <a:rPr lang="tr-TR" dirty="0" smtClean="0"/>
              <a:t>		Lider olarak tüm faaliyetleri yürütmekten sorumludur. Merkezin düzenlenmesi ve atölyelerin kurulması, eğitmenlerin görevlendirilmesi, eğitim kapasitelerinin geliştirilmesi, hedef grubun tespit edilmesi, ana atölye eğitim ve uygulama faaliyetlerinin yürütülmesi, proje geliştirme çalışmaları ve kitlesel etkinliklerin organize edilmesi ve başarılı çocukların kariyer gelişimine yardımcı olunması faaliyetlerinde ana uygulayıcı pozisyonundadır. </a:t>
            </a:r>
            <a:endParaRPr lang="tr-TR" dirty="0"/>
          </a:p>
        </p:txBody>
      </p:sp>
      <p:pic>
        <p:nvPicPr>
          <p:cNvPr id="4" name="3 Resim" descr="IstanbulKalkinmaAjansiTR.jpg"/>
          <p:cNvPicPr>
            <a:picLocks noChangeAspect="1"/>
          </p:cNvPicPr>
          <p:nvPr/>
        </p:nvPicPr>
        <p:blipFill>
          <a:blip r:embed="rId3"/>
          <a:stretch>
            <a:fillRect/>
          </a:stretch>
        </p:blipFill>
        <p:spPr>
          <a:xfrm>
            <a:off x="6718829" y="0"/>
            <a:ext cx="2425171" cy="171448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obotik-kodlama-uygulama-alanlari.jpeg"/>
          <p:cNvPicPr>
            <a:picLocks noChangeAspect="1"/>
          </p:cNvPicPr>
          <p:nvPr/>
        </p:nvPicPr>
        <p:blipFill>
          <a:blip r:embed="rId2">
            <a:lum bright="50000" contrast="-58000"/>
          </a:blip>
          <a:stretch>
            <a:fillRect/>
          </a:stretch>
        </p:blipFill>
        <p:spPr>
          <a:xfrm>
            <a:off x="-32" y="0"/>
            <a:ext cx="9144032" cy="6858000"/>
          </a:xfrm>
          <a:prstGeom prst="rect">
            <a:avLst/>
          </a:prstGeom>
          <a:solidFill>
            <a:schemeClr val="accent1">
              <a:alpha val="28000"/>
            </a:schemeClr>
          </a:solidFill>
        </p:spPr>
      </p:pic>
      <p:sp>
        <p:nvSpPr>
          <p:cNvPr id="2" name="1 Başlık"/>
          <p:cNvSpPr>
            <a:spLocks noGrp="1"/>
          </p:cNvSpPr>
          <p:nvPr>
            <p:ph type="title"/>
          </p:nvPr>
        </p:nvSpPr>
        <p:spPr>
          <a:xfrm>
            <a:off x="571472" y="274638"/>
            <a:ext cx="8115328" cy="1143000"/>
          </a:xfrm>
        </p:spPr>
        <p:txBody>
          <a:bodyPr>
            <a:normAutofit/>
          </a:bodyPr>
          <a:lstStyle/>
          <a:p>
            <a:pPr algn="l"/>
            <a:r>
              <a:rPr lang="tr-TR" sz="2800" b="1" dirty="0" smtClean="0">
                <a:latin typeface="Arial" pitchFamily="34" charset="0"/>
                <a:cs typeface="Arial" pitchFamily="34" charset="0"/>
              </a:rPr>
              <a:t>ORTAKLAR VE İŞTİRAKÇİLERDEN BEKLENTİLER</a:t>
            </a:r>
            <a:endParaRPr lang="tr-TR" sz="2800" b="1" dirty="0">
              <a:latin typeface="Arial" pitchFamily="34" charset="0"/>
              <a:cs typeface="Arial" pitchFamily="34" charset="0"/>
            </a:endParaRPr>
          </a:p>
        </p:txBody>
      </p:sp>
      <p:sp>
        <p:nvSpPr>
          <p:cNvPr id="3" name="2 İçerik Yer Tutucusu"/>
          <p:cNvSpPr>
            <a:spLocks noGrp="1"/>
          </p:cNvSpPr>
          <p:nvPr>
            <p:ph idx="1"/>
          </p:nvPr>
        </p:nvSpPr>
        <p:spPr>
          <a:xfrm>
            <a:off x="528638" y="1785926"/>
            <a:ext cx="8472518" cy="4554551"/>
          </a:xfrm>
        </p:spPr>
        <p:txBody>
          <a:bodyPr>
            <a:normAutofit/>
          </a:bodyPr>
          <a:lstStyle/>
          <a:p>
            <a:pPr>
              <a:buNone/>
            </a:pPr>
            <a:r>
              <a:rPr lang="tr-TR" sz="2200" b="1" dirty="0" smtClean="0">
                <a:latin typeface="Arial" pitchFamily="34" charset="0"/>
                <a:cs typeface="Arial" pitchFamily="34" charset="0"/>
              </a:rPr>
              <a:t>ÇATALCA KAYMAKAMLIĞI,</a:t>
            </a:r>
          </a:p>
          <a:p>
            <a:r>
              <a:rPr lang="tr-TR" sz="2400" dirty="0" smtClean="0">
                <a:latin typeface="Arial" pitchFamily="34" charset="0"/>
                <a:cs typeface="Arial" pitchFamily="34" charset="0"/>
              </a:rPr>
              <a:t>Kaymakamlık, ilçedeki en yetkili amir kurum olması, ilçedeki çocukların eğitim sorununu çözmek konusunda yasal sorumluluğu ve vizyonu olduğu için bu rolü üstlenmiştir.</a:t>
            </a:r>
            <a:endParaRPr lang="tr-TR" sz="2200" b="1" dirty="0" smtClean="0">
              <a:latin typeface="Arial" pitchFamily="34" charset="0"/>
              <a:cs typeface="Arial" pitchFamily="34" charset="0"/>
            </a:endParaRPr>
          </a:p>
          <a:p>
            <a:pPr>
              <a:buNone/>
            </a:pPr>
            <a:r>
              <a:rPr lang="tr-TR" sz="2200" b="1" dirty="0" smtClean="0">
                <a:latin typeface="Arial" pitchFamily="34" charset="0"/>
                <a:cs typeface="Arial" pitchFamily="34" charset="0"/>
              </a:rPr>
              <a:t>ÇATALCA HALK EĞİTİMİ MERKEZİ</a:t>
            </a:r>
          </a:p>
          <a:p>
            <a:r>
              <a:rPr lang="tr-TR" sz="2400" dirty="0" smtClean="0">
                <a:latin typeface="Arial" pitchFamily="34" charset="0"/>
                <a:cs typeface="Arial" pitchFamily="34" charset="0"/>
              </a:rPr>
              <a:t>Yasal yetkisi dahilinde kapasite geliştirme eğitimlerine katılan öğretmen ve eğitmenlerin ek ücret alarak proje boyunca eğitimler vermesine katkı sağlayacaktır.</a:t>
            </a:r>
            <a:endParaRPr lang="tr-TR" sz="2200" b="1" dirty="0" smtClean="0">
              <a:latin typeface="Arial" pitchFamily="34" charset="0"/>
              <a:cs typeface="Arial" pitchFamily="34" charset="0"/>
            </a:endParaRPr>
          </a:p>
          <a:p>
            <a:pPr>
              <a:buNone/>
            </a:pPr>
            <a:endParaRPr lang="tr-TR" sz="2200" dirty="0" smtClean="0">
              <a:latin typeface="Arial" pitchFamily="34" charset="0"/>
              <a:cs typeface="Arial" pitchFamily="34" charset="0"/>
            </a:endParaRPr>
          </a:p>
        </p:txBody>
      </p:sp>
      <p:pic>
        <p:nvPicPr>
          <p:cNvPr id="4" name="3 Resim" descr="IstanbulKalkinmaAjansiTR.jpg"/>
          <p:cNvPicPr>
            <a:picLocks noChangeAspect="1"/>
          </p:cNvPicPr>
          <p:nvPr/>
        </p:nvPicPr>
        <p:blipFill>
          <a:blip r:embed="rId3"/>
          <a:stretch>
            <a:fillRect/>
          </a:stretch>
        </p:blipFill>
        <p:spPr>
          <a:xfrm>
            <a:off x="6643702" y="71414"/>
            <a:ext cx="2425171" cy="171448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obotik-kodlama-uygulama-alanlari.jpeg"/>
          <p:cNvPicPr>
            <a:picLocks noChangeAspect="1"/>
          </p:cNvPicPr>
          <p:nvPr/>
        </p:nvPicPr>
        <p:blipFill>
          <a:blip r:embed="rId2">
            <a:lum bright="50000" contrast="-58000"/>
          </a:blip>
          <a:stretch>
            <a:fillRect/>
          </a:stretch>
        </p:blipFill>
        <p:spPr>
          <a:xfrm>
            <a:off x="-32" y="0"/>
            <a:ext cx="9144032" cy="6858000"/>
          </a:xfrm>
          <a:prstGeom prst="rect">
            <a:avLst/>
          </a:prstGeom>
          <a:solidFill>
            <a:schemeClr val="accent1">
              <a:alpha val="28000"/>
            </a:schemeClr>
          </a:solidFill>
        </p:spPr>
      </p:pic>
      <p:pic>
        <p:nvPicPr>
          <p:cNvPr id="4" name="3 Resim" descr="IstanbulKalkinmaAjansiTR.jpg"/>
          <p:cNvPicPr>
            <a:picLocks noChangeAspect="1"/>
          </p:cNvPicPr>
          <p:nvPr/>
        </p:nvPicPr>
        <p:blipFill>
          <a:blip r:embed="rId3"/>
          <a:stretch>
            <a:fillRect/>
          </a:stretch>
        </p:blipFill>
        <p:spPr>
          <a:xfrm>
            <a:off x="6643702" y="71414"/>
            <a:ext cx="2425171" cy="1714488"/>
          </a:xfrm>
          <a:prstGeom prst="ellipse">
            <a:avLst/>
          </a:prstGeom>
          <a:ln>
            <a:noFill/>
          </a:ln>
          <a:effectLst>
            <a:softEdge rad="112500"/>
          </a:effectLst>
        </p:spPr>
      </p:pic>
      <p:sp>
        <p:nvSpPr>
          <p:cNvPr id="2" name="1 Başlık"/>
          <p:cNvSpPr>
            <a:spLocks noGrp="1"/>
          </p:cNvSpPr>
          <p:nvPr>
            <p:ph type="title"/>
          </p:nvPr>
        </p:nvSpPr>
        <p:spPr>
          <a:xfrm>
            <a:off x="642910" y="274638"/>
            <a:ext cx="8043890" cy="1143000"/>
          </a:xfrm>
        </p:spPr>
        <p:txBody>
          <a:bodyPr>
            <a:normAutofit/>
          </a:bodyPr>
          <a:lstStyle/>
          <a:p>
            <a:pPr algn="l"/>
            <a:r>
              <a:rPr lang="tr-TR" sz="2800" b="1" dirty="0" smtClean="0">
                <a:latin typeface="Arial" pitchFamily="34" charset="0"/>
                <a:cs typeface="Arial" pitchFamily="34" charset="0"/>
              </a:rPr>
              <a:t>ORTAKLAR VE İŞTİRAKÇİLERDEN BEKLENTİLER</a:t>
            </a:r>
            <a:endParaRPr lang="tr-TR" sz="2800" dirty="0">
              <a:latin typeface="Arial" pitchFamily="34" charset="0"/>
              <a:cs typeface="Arial" pitchFamily="34" charset="0"/>
            </a:endParaRPr>
          </a:p>
        </p:txBody>
      </p:sp>
      <p:sp>
        <p:nvSpPr>
          <p:cNvPr id="3" name="2 İçerik Yer Tutucusu"/>
          <p:cNvSpPr>
            <a:spLocks noGrp="1"/>
          </p:cNvSpPr>
          <p:nvPr>
            <p:ph idx="1"/>
          </p:nvPr>
        </p:nvSpPr>
        <p:spPr>
          <a:xfrm>
            <a:off x="600076" y="1600200"/>
            <a:ext cx="8186766" cy="4525963"/>
          </a:xfrm>
        </p:spPr>
        <p:txBody>
          <a:bodyPr>
            <a:normAutofit/>
          </a:bodyPr>
          <a:lstStyle/>
          <a:p>
            <a:r>
              <a:rPr lang="tr-TR" sz="2000" b="1" dirty="0" smtClean="0">
                <a:latin typeface="Arial" pitchFamily="34" charset="0"/>
                <a:cs typeface="Arial" pitchFamily="34" charset="0"/>
              </a:rPr>
              <a:t>ÇATALCA BELEDİYESİ</a:t>
            </a:r>
          </a:p>
          <a:p>
            <a:r>
              <a:rPr lang="tr-TR" sz="2000" dirty="0" smtClean="0">
                <a:latin typeface="Arial" pitchFamily="34" charset="0"/>
                <a:cs typeface="Arial" pitchFamily="34" charset="0"/>
              </a:rPr>
              <a:t>Lojistik (Salon Tahsisi vb.) destek sağlanması,</a:t>
            </a:r>
          </a:p>
          <a:p>
            <a:r>
              <a:rPr lang="tr-TR" sz="2400" dirty="0" smtClean="0">
                <a:latin typeface="Arial" pitchFamily="34" charset="0"/>
                <a:cs typeface="Arial" pitchFamily="34" charset="0"/>
              </a:rPr>
              <a:t>Öğrencilerin merkeze erişimi için servis sağlanması. (Araç Tahsisi)</a:t>
            </a:r>
          </a:p>
          <a:p>
            <a:r>
              <a:rPr lang="tr-TR" sz="2400" dirty="0" smtClean="0">
                <a:latin typeface="Arial" pitchFamily="34" charset="0"/>
                <a:cs typeface="Arial" pitchFamily="34" charset="0"/>
              </a:rPr>
              <a:t>Proje faaliyetlerinin en geniş hedef gruba ulaşılması için duyuru ve kitlesel etkinliklere katılım gösterecek, </a:t>
            </a:r>
          </a:p>
          <a:p>
            <a:r>
              <a:rPr lang="tr-TR" sz="2400" dirty="0" smtClean="0">
                <a:latin typeface="Arial" pitchFamily="34" charset="0"/>
                <a:cs typeface="Arial" pitchFamily="34" charset="0"/>
              </a:rPr>
              <a:t>Başarılı çocukların ödüllendirilmesinde rol alacaklardır. </a:t>
            </a:r>
            <a:endParaRPr lang="tr-TR" sz="2200" dirty="0" smtClean="0">
              <a:latin typeface="Arial" pitchFamily="34" charset="0"/>
              <a:cs typeface="Arial" pitchFamily="34" charset="0"/>
            </a:endParaRPr>
          </a:p>
        </p:txBody>
      </p:sp>
    </p:spTree>
    <p:extLst>
      <p:ext uri="{BB962C8B-B14F-4D97-AF65-F5344CB8AC3E}">
        <p14:creationId xmlns:p14="http://schemas.microsoft.com/office/powerpoint/2010/main" val="683615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Resim" descr="robotik-kodlama-uygulama-alanlari.jpeg"/>
          <p:cNvPicPr>
            <a:picLocks noChangeAspect="1"/>
          </p:cNvPicPr>
          <p:nvPr/>
        </p:nvPicPr>
        <p:blipFill>
          <a:blip r:embed="rId2">
            <a:lum bright="50000" contrast="-58000"/>
          </a:blip>
          <a:stretch>
            <a:fillRect/>
          </a:stretch>
        </p:blipFill>
        <p:spPr>
          <a:xfrm>
            <a:off x="-32" y="0"/>
            <a:ext cx="9144032" cy="6858000"/>
          </a:xfrm>
          <a:prstGeom prst="rect">
            <a:avLst/>
          </a:prstGeom>
          <a:solidFill>
            <a:schemeClr val="accent1">
              <a:alpha val="28000"/>
            </a:schemeClr>
          </a:solidFill>
        </p:spPr>
      </p:pic>
      <p:sp>
        <p:nvSpPr>
          <p:cNvPr id="2" name="1 Başlık"/>
          <p:cNvSpPr>
            <a:spLocks noGrp="1"/>
          </p:cNvSpPr>
          <p:nvPr>
            <p:ph type="title"/>
          </p:nvPr>
        </p:nvSpPr>
        <p:spPr/>
        <p:txBody>
          <a:bodyPr>
            <a:normAutofit/>
          </a:bodyPr>
          <a:lstStyle/>
          <a:p>
            <a:r>
              <a:rPr lang="tr-TR" sz="2800" b="1" dirty="0" smtClean="0">
                <a:latin typeface="Arial" pitchFamily="34" charset="0"/>
                <a:cs typeface="Arial" pitchFamily="34" charset="0"/>
              </a:rPr>
              <a:t>BİZE ULAŞIN</a:t>
            </a:r>
            <a:endParaRPr lang="tr-TR" sz="2800" dirty="0">
              <a:latin typeface="Arial" pitchFamily="34" charset="0"/>
              <a:cs typeface="Arial" pitchFamily="34" charset="0"/>
            </a:endParaRPr>
          </a:p>
        </p:txBody>
      </p:sp>
      <p:pic>
        <p:nvPicPr>
          <p:cNvPr id="9" name="8 Resim" descr="twitter.jpg"/>
          <p:cNvPicPr>
            <a:picLocks noChangeAspect="1"/>
          </p:cNvPicPr>
          <p:nvPr/>
        </p:nvPicPr>
        <p:blipFill>
          <a:blip r:embed="rId3" cstate="print"/>
          <a:stretch>
            <a:fillRect/>
          </a:stretch>
        </p:blipFill>
        <p:spPr>
          <a:xfrm>
            <a:off x="1500167" y="4857760"/>
            <a:ext cx="642942" cy="647915"/>
          </a:xfrm>
          <a:prstGeom prst="rect">
            <a:avLst/>
          </a:prstGeom>
          <a:ln>
            <a:noFill/>
          </a:ln>
          <a:effectLst>
            <a:outerShdw blurRad="190500" algn="tl" rotWithShape="0">
              <a:srgbClr val="000000">
                <a:alpha val="70000"/>
              </a:srgbClr>
            </a:outerShdw>
          </a:effectLst>
        </p:spPr>
      </p:pic>
      <p:pic>
        <p:nvPicPr>
          <p:cNvPr id="10" name="9 Resim" descr="fb_icon_325x325.png"/>
          <p:cNvPicPr>
            <a:picLocks noChangeAspect="1"/>
          </p:cNvPicPr>
          <p:nvPr/>
        </p:nvPicPr>
        <p:blipFill>
          <a:blip r:embed="rId4" cstate="print"/>
          <a:stretch>
            <a:fillRect/>
          </a:stretch>
        </p:blipFill>
        <p:spPr>
          <a:xfrm>
            <a:off x="1548293" y="2712364"/>
            <a:ext cx="590458" cy="595025"/>
          </a:xfrm>
          <a:prstGeom prst="rect">
            <a:avLst/>
          </a:prstGeom>
          <a:ln>
            <a:noFill/>
          </a:ln>
          <a:effectLst>
            <a:outerShdw blurRad="190500" algn="tl" rotWithShape="0">
              <a:srgbClr val="000000">
                <a:alpha val="70000"/>
              </a:srgbClr>
            </a:outerShdw>
          </a:effectLst>
        </p:spPr>
      </p:pic>
      <p:pic>
        <p:nvPicPr>
          <p:cNvPr id="12" name="11 Resim" descr="new-instagram-logo-clipart-16.jpg"/>
          <p:cNvPicPr>
            <a:picLocks noChangeAspect="1"/>
          </p:cNvPicPr>
          <p:nvPr/>
        </p:nvPicPr>
        <p:blipFill>
          <a:blip r:embed="rId5" cstate="print"/>
          <a:stretch>
            <a:fillRect/>
          </a:stretch>
        </p:blipFill>
        <p:spPr>
          <a:xfrm>
            <a:off x="1512199" y="3760625"/>
            <a:ext cx="646635" cy="632158"/>
          </a:xfrm>
          <a:prstGeom prst="rect">
            <a:avLst/>
          </a:prstGeom>
          <a:ln>
            <a:noFill/>
          </a:ln>
          <a:effectLst>
            <a:outerShdw blurRad="190500" algn="tl" rotWithShape="0">
              <a:srgbClr val="000000">
                <a:alpha val="70000"/>
              </a:srgbClr>
            </a:outerShdw>
          </a:effectLst>
        </p:spPr>
      </p:pic>
      <p:pic>
        <p:nvPicPr>
          <p:cNvPr id="34818" name="Picture 2" descr="Gmail - Google Play&amp;#39;de Uygulamalar"/>
          <p:cNvPicPr>
            <a:picLocks noChangeAspect="1" noChangeArrowheads="1"/>
          </p:cNvPicPr>
          <p:nvPr/>
        </p:nvPicPr>
        <p:blipFill>
          <a:blip r:embed="rId6" cstate="print"/>
          <a:srcRect/>
          <a:stretch>
            <a:fillRect/>
          </a:stretch>
        </p:blipFill>
        <p:spPr bwMode="auto">
          <a:xfrm>
            <a:off x="1357290" y="1500174"/>
            <a:ext cx="928694" cy="928694"/>
          </a:xfrm>
          <a:prstGeom prst="rect">
            <a:avLst/>
          </a:prstGeom>
          <a:noFill/>
        </p:spPr>
      </p:pic>
      <p:sp>
        <p:nvSpPr>
          <p:cNvPr id="7" name="6 Metin kutusu"/>
          <p:cNvSpPr txBox="1"/>
          <p:nvPr/>
        </p:nvSpPr>
        <p:spPr>
          <a:xfrm>
            <a:off x="2714613" y="1857364"/>
            <a:ext cx="4857783" cy="461665"/>
          </a:xfrm>
          <a:prstGeom prst="rect">
            <a:avLst/>
          </a:prstGeom>
          <a:noFill/>
        </p:spPr>
        <p:txBody>
          <a:bodyPr wrap="square" rtlCol="0">
            <a:spAutoFit/>
          </a:bodyPr>
          <a:lstStyle/>
          <a:p>
            <a:r>
              <a:rPr lang="tr-TR" sz="2400" b="1" dirty="0" err="1" smtClean="0"/>
              <a:t>catalcabilisimmerkezi</a:t>
            </a:r>
            <a:r>
              <a:rPr lang="tr-TR" sz="2400" b="1" dirty="0" smtClean="0"/>
              <a:t>@</a:t>
            </a:r>
            <a:r>
              <a:rPr lang="tr-TR" sz="2400" b="1" dirty="0" err="1" smtClean="0"/>
              <a:t>gmail</a:t>
            </a:r>
            <a:r>
              <a:rPr lang="tr-TR" sz="2400" b="1" dirty="0" smtClean="0"/>
              <a:t>.com</a:t>
            </a:r>
            <a:endParaRPr lang="tr-TR" sz="2400" b="1" dirty="0"/>
          </a:p>
        </p:txBody>
      </p:sp>
      <p:sp>
        <p:nvSpPr>
          <p:cNvPr id="8" name="7 Metin kutusu"/>
          <p:cNvSpPr txBox="1"/>
          <p:nvPr/>
        </p:nvSpPr>
        <p:spPr>
          <a:xfrm>
            <a:off x="2786050" y="2857497"/>
            <a:ext cx="3286148" cy="1200329"/>
          </a:xfrm>
          <a:prstGeom prst="rect">
            <a:avLst/>
          </a:prstGeom>
          <a:noFill/>
        </p:spPr>
        <p:txBody>
          <a:bodyPr wrap="square" rtlCol="0">
            <a:spAutoFit/>
          </a:bodyPr>
          <a:lstStyle/>
          <a:p>
            <a:r>
              <a:rPr lang="tr-TR" sz="2400" b="1" dirty="0" smtClean="0"/>
              <a:t>@</a:t>
            </a:r>
            <a:r>
              <a:rPr lang="tr-TR" sz="2400" b="1" dirty="0" err="1" smtClean="0"/>
              <a:t>catalcayubm</a:t>
            </a:r>
            <a:r>
              <a:rPr lang="tr-TR" sz="2400" b="1" dirty="0" smtClean="0"/>
              <a:t> proje</a:t>
            </a:r>
          </a:p>
          <a:p>
            <a:r>
              <a:rPr lang="tr-TR" sz="2400" dirty="0" smtClean="0"/>
              <a:t> </a:t>
            </a:r>
            <a:br>
              <a:rPr lang="tr-TR" sz="2400" dirty="0" smtClean="0"/>
            </a:br>
            <a:endParaRPr lang="tr-TR" sz="2400" b="1" dirty="0"/>
          </a:p>
        </p:txBody>
      </p:sp>
      <p:sp>
        <p:nvSpPr>
          <p:cNvPr id="11" name="10 Metin kutusu"/>
          <p:cNvSpPr txBox="1"/>
          <p:nvPr/>
        </p:nvSpPr>
        <p:spPr>
          <a:xfrm>
            <a:off x="2714612" y="3857628"/>
            <a:ext cx="3571900" cy="830997"/>
          </a:xfrm>
          <a:prstGeom prst="rect">
            <a:avLst/>
          </a:prstGeom>
          <a:noFill/>
        </p:spPr>
        <p:txBody>
          <a:bodyPr wrap="square" rtlCol="0">
            <a:spAutoFit/>
          </a:bodyPr>
          <a:lstStyle/>
          <a:p>
            <a:r>
              <a:rPr lang="tr-TR" sz="2400" b="1" dirty="0" smtClean="0"/>
              <a:t>@</a:t>
            </a:r>
            <a:r>
              <a:rPr lang="tr-TR" sz="2400" b="1" dirty="0" err="1" smtClean="0"/>
              <a:t>catalcabilisimmerkezi</a:t>
            </a:r>
            <a:endParaRPr lang="tr-TR" sz="2400" b="1" dirty="0" smtClean="0"/>
          </a:p>
          <a:p>
            <a:endParaRPr lang="tr-TR" sz="2400" b="1" dirty="0"/>
          </a:p>
        </p:txBody>
      </p:sp>
      <p:sp>
        <p:nvSpPr>
          <p:cNvPr id="13" name="12 Metin kutusu"/>
          <p:cNvSpPr txBox="1"/>
          <p:nvPr/>
        </p:nvSpPr>
        <p:spPr>
          <a:xfrm>
            <a:off x="2714612" y="4857760"/>
            <a:ext cx="2928958" cy="1569660"/>
          </a:xfrm>
          <a:prstGeom prst="rect">
            <a:avLst/>
          </a:prstGeom>
          <a:noFill/>
        </p:spPr>
        <p:txBody>
          <a:bodyPr wrap="square" rtlCol="0">
            <a:spAutoFit/>
          </a:bodyPr>
          <a:lstStyle/>
          <a:p>
            <a:r>
              <a:rPr lang="tr-TR" sz="2400" b="1" dirty="0" smtClean="0"/>
              <a:t>@</a:t>
            </a:r>
            <a:r>
              <a:rPr lang="tr-TR" sz="2400" b="1" dirty="0" err="1" smtClean="0"/>
              <a:t>CatalcaBilisim</a:t>
            </a:r>
            <a:endParaRPr lang="tr-TR" sz="2400" b="1" dirty="0" smtClean="0"/>
          </a:p>
          <a:p>
            <a:endParaRPr lang="tr-TR" sz="2400" b="1" dirty="0" smtClean="0"/>
          </a:p>
          <a:p>
            <a:endParaRPr lang="tr-TR" sz="2400" b="1" dirty="0" smtClean="0"/>
          </a:p>
          <a:p>
            <a:r>
              <a:rPr lang="tr-TR" sz="2400" b="1" dirty="0" err="1" smtClean="0"/>
              <a:t>çatalcabilişimmerkezi</a:t>
            </a:r>
            <a:endParaRPr lang="tr-TR" sz="2400" b="1" dirty="0"/>
          </a:p>
        </p:txBody>
      </p:sp>
      <p:pic>
        <p:nvPicPr>
          <p:cNvPr id="14" name="13 Resim" descr="yt_1200.png"/>
          <p:cNvPicPr>
            <a:picLocks noChangeAspect="1"/>
          </p:cNvPicPr>
          <p:nvPr/>
        </p:nvPicPr>
        <p:blipFill>
          <a:blip r:embed="rId7"/>
          <a:stretch>
            <a:fillRect/>
          </a:stretch>
        </p:blipFill>
        <p:spPr>
          <a:xfrm>
            <a:off x="1357290" y="5714992"/>
            <a:ext cx="1143008" cy="92871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obotik-kodlama-uygulama-alanlari.jpeg"/>
          <p:cNvPicPr>
            <a:picLocks noChangeAspect="1"/>
          </p:cNvPicPr>
          <p:nvPr/>
        </p:nvPicPr>
        <p:blipFill>
          <a:blip r:embed="rId2">
            <a:lum bright="50000" contrast="-58000"/>
          </a:blip>
          <a:stretch>
            <a:fillRect/>
          </a:stretch>
        </p:blipFill>
        <p:spPr>
          <a:xfrm>
            <a:off x="47593" y="0"/>
            <a:ext cx="9096407" cy="6858000"/>
          </a:xfrm>
          <a:prstGeom prst="rect">
            <a:avLst/>
          </a:prstGeom>
          <a:solidFill>
            <a:schemeClr val="accent1">
              <a:alpha val="28000"/>
            </a:schemeClr>
          </a:solidFill>
        </p:spPr>
      </p:pic>
      <p:sp>
        <p:nvSpPr>
          <p:cNvPr id="2" name="1 Başlık"/>
          <p:cNvSpPr>
            <a:spLocks noGrp="1"/>
          </p:cNvSpPr>
          <p:nvPr>
            <p:ph type="title"/>
          </p:nvPr>
        </p:nvSpPr>
        <p:spPr>
          <a:xfrm>
            <a:off x="357158" y="357166"/>
            <a:ext cx="6500858" cy="1143000"/>
          </a:xfrm>
        </p:spPr>
        <p:txBody>
          <a:bodyPr>
            <a:noAutofit/>
          </a:bodyPr>
          <a:lstStyle/>
          <a:p>
            <a:pPr>
              <a:lnSpc>
                <a:spcPts val="4000"/>
              </a:lnSpc>
            </a:pPr>
            <a:r>
              <a:rPr lang="tr-TR" sz="2800" b="1" dirty="0" smtClean="0">
                <a:latin typeface="Arial" pitchFamily="34" charset="0"/>
                <a:cs typeface="Arial" pitchFamily="34" charset="0"/>
              </a:rPr>
              <a:t/>
            </a:r>
            <a:br>
              <a:rPr lang="tr-TR" sz="2800" b="1" dirty="0" smtClean="0">
                <a:latin typeface="Arial" pitchFamily="34" charset="0"/>
                <a:cs typeface="Arial" pitchFamily="34" charset="0"/>
              </a:rPr>
            </a:br>
            <a:r>
              <a:rPr lang="tr-TR" sz="2800" b="1" dirty="0" smtClean="0">
                <a:latin typeface="Arial" pitchFamily="34" charset="0"/>
                <a:cs typeface="Arial" pitchFamily="34" charset="0"/>
              </a:rPr>
              <a:t>ÇATALCA </a:t>
            </a:r>
            <a:br>
              <a:rPr lang="tr-TR" sz="2800" b="1" dirty="0" smtClean="0">
                <a:latin typeface="Arial" pitchFamily="34" charset="0"/>
                <a:cs typeface="Arial" pitchFamily="34" charset="0"/>
              </a:rPr>
            </a:br>
            <a:r>
              <a:rPr lang="tr-TR" sz="2800" b="1" dirty="0" smtClean="0">
                <a:latin typeface="Arial" pitchFamily="34" charset="0"/>
                <a:cs typeface="Arial" pitchFamily="34" charset="0"/>
              </a:rPr>
              <a:t>YENİLİKÇİ UYGULAMALAR BİLİŞİM MERKEZİ</a:t>
            </a:r>
            <a:endParaRPr lang="tr-TR" sz="2800" b="1" dirty="0">
              <a:latin typeface="Arial" pitchFamily="34" charset="0"/>
              <a:cs typeface="Arial" pitchFamily="34" charset="0"/>
            </a:endParaRPr>
          </a:p>
        </p:txBody>
      </p:sp>
      <p:pic>
        <p:nvPicPr>
          <p:cNvPr id="4" name="3 Resim" descr="IstanbulKalkinmaAjansiTR.jpg"/>
          <p:cNvPicPr>
            <a:picLocks noChangeAspect="1"/>
          </p:cNvPicPr>
          <p:nvPr/>
        </p:nvPicPr>
        <p:blipFill>
          <a:blip r:embed="rId3"/>
          <a:stretch>
            <a:fillRect/>
          </a:stretch>
        </p:blipFill>
        <p:spPr>
          <a:xfrm>
            <a:off x="6643702" y="71414"/>
            <a:ext cx="2425171" cy="1714488"/>
          </a:xfrm>
          <a:prstGeom prst="ellipse">
            <a:avLst/>
          </a:prstGeom>
          <a:ln>
            <a:noFill/>
          </a:ln>
          <a:effectLst>
            <a:softEdge rad="112500"/>
          </a:effectLst>
        </p:spPr>
      </p:pic>
      <p:sp>
        <p:nvSpPr>
          <p:cNvPr id="6" name="2 İçerik Yer Tutucusu"/>
          <p:cNvSpPr txBox="1">
            <a:spLocks/>
          </p:cNvSpPr>
          <p:nvPr/>
        </p:nvSpPr>
        <p:spPr>
          <a:xfrm>
            <a:off x="714348" y="2143117"/>
            <a:ext cx="8086724" cy="3857652"/>
          </a:xfrm>
          <a:prstGeom prst="rect">
            <a:avLst/>
          </a:prstGeom>
        </p:spPr>
        <p:txBody>
          <a:bodyPr vert="horz" lIns="91440" tIns="45720" rIns="91440" bIns="45720" rtlCol="0">
            <a:normAutofit/>
          </a:bodyPr>
          <a:lstStyle/>
          <a:p>
            <a:pPr marL="342900" indent="-342900">
              <a:spcBef>
                <a:spcPct val="20000"/>
              </a:spcBef>
              <a:defRPr/>
            </a:pPr>
            <a:r>
              <a:rPr kumimoji="0" lang="tr-TR" sz="2200" b="1" i="0" u="none" strike="noStrike" kern="1200" cap="none" spc="0" normalizeH="0" baseline="0" noProof="0" dirty="0" smtClean="0">
                <a:ln>
                  <a:noFill/>
                </a:ln>
                <a:solidFill>
                  <a:schemeClr val="tx1"/>
                </a:solidFill>
                <a:effectLst/>
                <a:uLnTx/>
                <a:uFillTx/>
                <a:latin typeface="Arial" pitchFamily="34" charset="0"/>
                <a:cs typeface="Arial" pitchFamily="34" charset="0"/>
              </a:rPr>
              <a:t>Proje Yürütücü:</a:t>
            </a:r>
            <a:r>
              <a:rPr kumimoji="0" lang="tr-TR" sz="2200" b="1" i="0" u="none" strike="noStrike" kern="1200" cap="none" spc="0" normalizeH="0" noProof="0" dirty="0" smtClean="0">
                <a:ln>
                  <a:noFill/>
                </a:ln>
                <a:solidFill>
                  <a:schemeClr val="tx1"/>
                </a:solidFill>
                <a:effectLst/>
                <a:uLnTx/>
                <a:uFillTx/>
                <a:latin typeface="Arial" pitchFamily="34" charset="0"/>
                <a:cs typeface="Arial" pitchFamily="34" charset="0"/>
              </a:rPr>
              <a:t> </a:t>
            </a:r>
            <a:r>
              <a:rPr lang="tr-TR" sz="2200" dirty="0" smtClean="0">
                <a:latin typeface="Arial" pitchFamily="34" charset="0"/>
                <a:cs typeface="Arial" pitchFamily="34" charset="0"/>
              </a:rPr>
              <a:t>Çatalca İlçe Milli Eğitim Müdürlüğü</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22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200" b="1" i="0" u="none" strike="noStrike" kern="1200" cap="none" spc="0" normalizeH="0" baseline="0" noProof="0" dirty="0" smtClean="0">
                <a:ln>
                  <a:noFill/>
                </a:ln>
                <a:solidFill>
                  <a:schemeClr val="tx1"/>
                </a:solidFill>
                <a:effectLst/>
                <a:uLnTx/>
                <a:uFillTx/>
                <a:latin typeface="Arial" pitchFamily="34" charset="0"/>
                <a:cs typeface="Arial" pitchFamily="34" charset="0"/>
              </a:rPr>
              <a:t>Proje Ortakları:</a:t>
            </a:r>
          </a:p>
          <a:p>
            <a:pPr marL="342900" indent="-342900">
              <a:spcBef>
                <a:spcPct val="20000"/>
              </a:spcBef>
              <a:buFont typeface="Arial" pitchFamily="34" charset="0"/>
              <a:buChar char="•"/>
              <a:defRPr/>
            </a:pPr>
            <a:r>
              <a:rPr lang="tr-TR" sz="2200" dirty="0" smtClean="0">
                <a:latin typeface="Arial" pitchFamily="34" charset="0"/>
                <a:cs typeface="Arial" pitchFamily="34" charset="0"/>
              </a:rPr>
              <a:t>Çatalca Kaymakamlığı</a:t>
            </a:r>
            <a:endParaRPr kumimoji="0" lang="tr-TR" sz="22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200" b="0" i="0" u="none" strike="noStrike" kern="1200" cap="none" spc="0" normalizeH="0" baseline="0" noProof="0" dirty="0" smtClean="0">
                <a:ln>
                  <a:noFill/>
                </a:ln>
                <a:solidFill>
                  <a:schemeClr val="tx1"/>
                </a:solidFill>
                <a:effectLst/>
                <a:uLnTx/>
                <a:uFillTx/>
                <a:latin typeface="Arial" pitchFamily="34" charset="0"/>
                <a:cs typeface="Arial" pitchFamily="34" charset="0"/>
              </a:rPr>
              <a:t>Çatalca Halk Eğitimi Merkezi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2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200" b="1" i="0" u="none" strike="noStrike" kern="1200" cap="none" spc="0" normalizeH="0" baseline="0" noProof="0" dirty="0" smtClean="0">
                <a:ln>
                  <a:noFill/>
                </a:ln>
                <a:solidFill>
                  <a:schemeClr val="tx1"/>
                </a:solidFill>
                <a:effectLst/>
                <a:uLnTx/>
                <a:uFillTx/>
                <a:latin typeface="Arial" pitchFamily="34" charset="0"/>
                <a:cs typeface="Arial" pitchFamily="34" charset="0"/>
              </a:rPr>
              <a:t>Proje İştirakçileri: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200" i="0" u="none" strike="noStrike" kern="1200" cap="none" spc="0" normalizeH="0" baseline="0" noProof="0" dirty="0" smtClean="0">
                <a:ln>
                  <a:noFill/>
                </a:ln>
                <a:solidFill>
                  <a:schemeClr val="tx1"/>
                </a:solidFill>
                <a:effectLst/>
                <a:uLnTx/>
                <a:uFillTx/>
                <a:latin typeface="Arial" pitchFamily="34" charset="0"/>
                <a:cs typeface="Arial" pitchFamily="34" charset="0"/>
              </a:rPr>
              <a:t>Çatalca</a:t>
            </a:r>
            <a:r>
              <a:rPr kumimoji="0" lang="tr-TR" sz="2200" i="0" u="none" strike="noStrike" kern="1200" cap="none" spc="0" normalizeH="0" noProof="0" dirty="0" smtClean="0">
                <a:ln>
                  <a:noFill/>
                </a:ln>
                <a:solidFill>
                  <a:schemeClr val="tx1"/>
                </a:solidFill>
                <a:effectLst/>
                <a:uLnTx/>
                <a:uFillTx/>
                <a:latin typeface="Arial" pitchFamily="34" charset="0"/>
                <a:cs typeface="Arial" pitchFamily="34" charset="0"/>
              </a:rPr>
              <a:t> Belediye Başkanlığı,</a:t>
            </a:r>
            <a:endParaRPr kumimoji="0" lang="tr-TR" sz="220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obotik-kodlama-uygulama-alanlari.jpeg"/>
          <p:cNvPicPr>
            <a:picLocks noChangeAspect="1"/>
          </p:cNvPicPr>
          <p:nvPr/>
        </p:nvPicPr>
        <p:blipFill>
          <a:blip r:embed="rId2">
            <a:lum bright="50000" contrast="-58000"/>
          </a:blip>
          <a:stretch>
            <a:fillRect/>
          </a:stretch>
        </p:blipFill>
        <p:spPr>
          <a:xfrm>
            <a:off x="-32" y="0"/>
            <a:ext cx="9144032" cy="6858000"/>
          </a:xfrm>
          <a:prstGeom prst="rect">
            <a:avLst/>
          </a:prstGeom>
          <a:solidFill>
            <a:schemeClr val="accent1">
              <a:alpha val="28000"/>
            </a:schemeClr>
          </a:solidFill>
        </p:spPr>
      </p:pic>
      <p:sp>
        <p:nvSpPr>
          <p:cNvPr id="2" name="1 Başlık"/>
          <p:cNvSpPr>
            <a:spLocks noGrp="1"/>
          </p:cNvSpPr>
          <p:nvPr>
            <p:ph type="title"/>
          </p:nvPr>
        </p:nvSpPr>
        <p:spPr>
          <a:xfrm>
            <a:off x="357158" y="0"/>
            <a:ext cx="6929486" cy="1500166"/>
          </a:xfrm>
        </p:spPr>
        <p:txBody>
          <a:bodyPr>
            <a:noAutofit/>
          </a:bodyPr>
          <a:lstStyle/>
          <a:p>
            <a:pPr>
              <a:lnSpc>
                <a:spcPts val="4000"/>
              </a:lnSpc>
            </a:pPr>
            <a:r>
              <a:rPr lang="tr-TR" sz="2800" b="1" dirty="0" smtClean="0">
                <a:latin typeface="Arial" pitchFamily="34" charset="0"/>
                <a:cs typeface="Arial" pitchFamily="34" charset="0"/>
              </a:rPr>
              <a:t/>
            </a:r>
            <a:br>
              <a:rPr lang="tr-TR" sz="2800" b="1" dirty="0" smtClean="0">
                <a:latin typeface="Arial" pitchFamily="34" charset="0"/>
                <a:cs typeface="Arial" pitchFamily="34" charset="0"/>
              </a:rPr>
            </a:br>
            <a:r>
              <a:rPr lang="tr-TR" sz="2800" b="1" dirty="0" smtClean="0">
                <a:latin typeface="Arial" pitchFamily="34" charset="0"/>
                <a:cs typeface="Arial" pitchFamily="34" charset="0"/>
              </a:rPr>
              <a:t>ÇATALCA </a:t>
            </a:r>
            <a:br>
              <a:rPr lang="tr-TR" sz="2800" b="1" dirty="0" smtClean="0">
                <a:latin typeface="Arial" pitchFamily="34" charset="0"/>
                <a:cs typeface="Arial" pitchFamily="34" charset="0"/>
              </a:rPr>
            </a:br>
            <a:r>
              <a:rPr lang="tr-TR" sz="2800" b="1" dirty="0" smtClean="0">
                <a:latin typeface="Arial" pitchFamily="34" charset="0"/>
                <a:cs typeface="Arial" pitchFamily="34" charset="0"/>
              </a:rPr>
              <a:t>YENİLİKÇİ UYGULAMALAR BİLİŞİM MERKEZİ PROJESİ</a:t>
            </a:r>
            <a:endParaRPr lang="tr-TR" sz="2800" b="1" dirty="0">
              <a:latin typeface="Arial" pitchFamily="34" charset="0"/>
              <a:cs typeface="Arial" pitchFamily="34" charset="0"/>
            </a:endParaRPr>
          </a:p>
        </p:txBody>
      </p:sp>
      <p:pic>
        <p:nvPicPr>
          <p:cNvPr id="4" name="3 Resim" descr="IstanbulKalkinmaAjansiTR.jpg"/>
          <p:cNvPicPr>
            <a:picLocks noChangeAspect="1"/>
          </p:cNvPicPr>
          <p:nvPr/>
        </p:nvPicPr>
        <p:blipFill>
          <a:blip r:embed="rId3"/>
          <a:stretch>
            <a:fillRect/>
          </a:stretch>
        </p:blipFill>
        <p:spPr>
          <a:xfrm>
            <a:off x="6643702" y="71414"/>
            <a:ext cx="2425171" cy="1714488"/>
          </a:xfrm>
          <a:prstGeom prst="ellipse">
            <a:avLst/>
          </a:prstGeom>
          <a:ln>
            <a:noFill/>
          </a:ln>
          <a:effectLst>
            <a:softEdge rad="112500"/>
          </a:effectLst>
        </p:spPr>
      </p:pic>
      <p:sp>
        <p:nvSpPr>
          <p:cNvPr id="6" name="2 İçerik Yer Tutucusu"/>
          <p:cNvSpPr txBox="1">
            <a:spLocks/>
          </p:cNvSpPr>
          <p:nvPr/>
        </p:nvSpPr>
        <p:spPr>
          <a:xfrm>
            <a:off x="571472" y="1857364"/>
            <a:ext cx="7858180" cy="4143405"/>
          </a:xfrm>
          <a:prstGeom prst="rect">
            <a:avLst/>
          </a:prstGeom>
        </p:spPr>
        <p:txBody>
          <a:bodyPr vert="horz" lIns="91440" tIns="45720" rIns="91440" bIns="45720" rtlCol="0">
            <a:normAutofit fontScale="92500"/>
          </a:bodyPr>
          <a:lstStyle/>
          <a:p>
            <a:r>
              <a:rPr lang="tr-TR" sz="2200" b="1" dirty="0" smtClean="0">
                <a:latin typeface="Arial" pitchFamily="34" charset="0"/>
                <a:cs typeface="Arial" pitchFamily="34" charset="0"/>
              </a:rPr>
              <a:t>Projenin Amacı:</a:t>
            </a:r>
          </a:p>
          <a:p>
            <a:endParaRPr lang="tr-TR" sz="2200" b="1" dirty="0" smtClean="0">
              <a:latin typeface="Arial" pitchFamily="34" charset="0"/>
              <a:cs typeface="Arial" pitchFamily="34" charset="0"/>
            </a:endParaRPr>
          </a:p>
          <a:p>
            <a:pPr lvl="0"/>
            <a:r>
              <a:rPr lang="tr-TR" sz="2200" dirty="0" smtClean="0"/>
              <a:t>Çatalca ilçesinde İlgi ve yeteneklerine göre seçilen 150 çocuğa (75'i ortaokullu ve 75'i liseli) 15'erli gruplar halinde Teknoloji Temelli Atölyelerde eğitim verilmesi;</a:t>
            </a:r>
          </a:p>
          <a:p>
            <a:pPr lvl="0"/>
            <a:r>
              <a:rPr lang="tr-TR" sz="2200" dirty="0" smtClean="0"/>
              <a:t>İlgi ve yeteneklerine göre seçilen 150 çocuğa (75'i ortaokullu ve 75'i liseli) 15'erli gruplar halinde Tasarım Temelli Atölyelerde eğitim verilmesi;</a:t>
            </a:r>
          </a:p>
          <a:p>
            <a:pPr lvl="0"/>
            <a:endParaRPr lang="tr-TR" sz="2200" dirty="0" smtClean="0"/>
          </a:p>
          <a:p>
            <a:r>
              <a:rPr lang="tr-TR" sz="2200" dirty="0" smtClean="0"/>
              <a:t>300 çocuğun, tasarım odaklı düşünce eğitimleri ile proje geliştirme kapasitelerinin artırılması; Atölye gruplarından elde ettikleri teknik bilgi ve becerileri, yenilikçi düşünme yöntemleri ile hayal güçlerini ve yaratıcılıklarını da katarak somut projelere dönüştürmelerine katkı sağlanacaktır.</a:t>
            </a:r>
          </a:p>
          <a:p>
            <a:pPr lvl="0"/>
            <a:endParaRPr lang="tr-TR" sz="2400"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obotik-kodlama-uygulama-alanlari.jpeg"/>
          <p:cNvPicPr>
            <a:picLocks noChangeAspect="1"/>
          </p:cNvPicPr>
          <p:nvPr/>
        </p:nvPicPr>
        <p:blipFill>
          <a:blip r:embed="rId2">
            <a:lum bright="39000" contrast="-25000"/>
          </a:blip>
          <a:stretch>
            <a:fillRect/>
          </a:stretch>
        </p:blipFill>
        <p:spPr>
          <a:xfrm>
            <a:off x="-32" y="0"/>
            <a:ext cx="9144032" cy="6858000"/>
          </a:xfrm>
          <a:prstGeom prst="rect">
            <a:avLst/>
          </a:prstGeom>
          <a:solidFill>
            <a:schemeClr val="accent1">
              <a:alpha val="28000"/>
            </a:schemeClr>
          </a:solidFill>
        </p:spPr>
      </p:pic>
      <p:sp>
        <p:nvSpPr>
          <p:cNvPr id="2" name="1 Başlık"/>
          <p:cNvSpPr>
            <a:spLocks noGrp="1"/>
          </p:cNvSpPr>
          <p:nvPr>
            <p:ph type="title"/>
          </p:nvPr>
        </p:nvSpPr>
        <p:spPr>
          <a:xfrm>
            <a:off x="457200" y="274638"/>
            <a:ext cx="6257940" cy="1725602"/>
          </a:xfrm>
        </p:spPr>
        <p:txBody>
          <a:bodyPr>
            <a:noAutofit/>
          </a:bodyPr>
          <a:lstStyle/>
          <a:p>
            <a:r>
              <a:rPr lang="tr-TR" sz="2800" b="1" dirty="0" smtClean="0">
                <a:latin typeface="Arial" pitchFamily="34" charset="0"/>
                <a:cs typeface="Arial" pitchFamily="34" charset="0"/>
              </a:rPr>
              <a:t>ÇATALCA </a:t>
            </a:r>
            <a:br>
              <a:rPr lang="tr-TR" sz="2800" b="1" dirty="0" smtClean="0">
                <a:latin typeface="Arial" pitchFamily="34" charset="0"/>
                <a:cs typeface="Arial" pitchFamily="34" charset="0"/>
              </a:rPr>
            </a:br>
            <a:r>
              <a:rPr lang="tr-TR" sz="2800" b="1" dirty="0" smtClean="0">
                <a:latin typeface="Arial" pitchFamily="34" charset="0"/>
                <a:cs typeface="Arial" pitchFamily="34" charset="0"/>
              </a:rPr>
              <a:t>YENİLİKÇİ UYGULAMALAR BİLİŞİM MERKEZİ</a:t>
            </a:r>
            <a:endParaRPr lang="tr-TR" sz="2800" dirty="0"/>
          </a:p>
        </p:txBody>
      </p:sp>
      <p:sp>
        <p:nvSpPr>
          <p:cNvPr id="3" name="2 İçerik Yer Tutucusu"/>
          <p:cNvSpPr>
            <a:spLocks noGrp="1"/>
          </p:cNvSpPr>
          <p:nvPr>
            <p:ph idx="1"/>
          </p:nvPr>
        </p:nvSpPr>
        <p:spPr>
          <a:xfrm>
            <a:off x="457200" y="2357430"/>
            <a:ext cx="8229600" cy="3768733"/>
          </a:xfrm>
        </p:spPr>
        <p:txBody>
          <a:bodyPr>
            <a:normAutofit/>
          </a:bodyPr>
          <a:lstStyle/>
          <a:p>
            <a:r>
              <a:rPr lang="tr-TR" sz="2000" b="1" dirty="0" smtClean="0"/>
              <a:t>Özel Amaçlar</a:t>
            </a:r>
            <a:r>
              <a:rPr lang="tr-TR" sz="2000" dirty="0" smtClean="0"/>
              <a:t>:</a:t>
            </a:r>
          </a:p>
          <a:p>
            <a:r>
              <a:rPr lang="tr-TR" sz="2000" dirty="0" smtClean="0"/>
              <a:t> 1- Çatalca Yenilikçi Uygulamalar Bilişim Merkezinin kurulması; Bünyesinde Teknoloji Temelli Atölye (Robotik, Kodlama ve Tasarım &amp; Üretim) ve Tasarım Temelli Atölye (Çizim, 3D Modelleme ve Stop </a:t>
            </a:r>
            <a:r>
              <a:rPr lang="tr-TR" sz="2000" dirty="0" err="1" smtClean="0"/>
              <a:t>Motion</a:t>
            </a:r>
            <a:r>
              <a:rPr lang="tr-TR" sz="2000" dirty="0" smtClean="0"/>
              <a:t> Animasyon) grupları ve çok amaçlı salondan oluşan merkez kurulacak ve ekipman ve mobilya tedariki yapılarak hizmete hazır hale getirilecektir.</a:t>
            </a:r>
          </a:p>
          <a:p>
            <a:r>
              <a:rPr lang="tr-TR" sz="2000" dirty="0" smtClean="0"/>
              <a:t>2- 6 panayır etkinliği ve tanıtım ve bilgilendirme çalışmaları ile ilçe genelinde 3000 ortaokul ve lise öğrencisine merkez faaliyetlerinin tanıtılması, 360'ının workshoplara katılımının sağlanması</a:t>
            </a:r>
            <a:endParaRPr lang="tr-TR" sz="2000" dirty="0"/>
          </a:p>
        </p:txBody>
      </p:sp>
      <p:pic>
        <p:nvPicPr>
          <p:cNvPr id="4" name="3 Resim" descr="IstanbulKalkinmaAjansiTR.jpg"/>
          <p:cNvPicPr>
            <a:picLocks noChangeAspect="1"/>
          </p:cNvPicPr>
          <p:nvPr/>
        </p:nvPicPr>
        <p:blipFill>
          <a:blip r:embed="rId3"/>
          <a:stretch>
            <a:fillRect/>
          </a:stretch>
        </p:blipFill>
        <p:spPr>
          <a:xfrm>
            <a:off x="6643702" y="71414"/>
            <a:ext cx="2425171" cy="171448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obotik-kodlama-uygulama-alanlari.jpeg"/>
          <p:cNvPicPr>
            <a:picLocks noChangeAspect="1"/>
          </p:cNvPicPr>
          <p:nvPr/>
        </p:nvPicPr>
        <p:blipFill>
          <a:blip r:embed="rId2">
            <a:lum bright="50000" contrast="-58000"/>
          </a:blip>
          <a:stretch>
            <a:fillRect/>
          </a:stretch>
        </p:blipFill>
        <p:spPr>
          <a:xfrm>
            <a:off x="-32" y="0"/>
            <a:ext cx="9144032" cy="6858000"/>
          </a:xfrm>
          <a:prstGeom prst="rect">
            <a:avLst/>
          </a:prstGeom>
          <a:solidFill>
            <a:schemeClr val="accent1">
              <a:alpha val="28000"/>
            </a:schemeClr>
          </a:solidFill>
        </p:spPr>
      </p:pic>
      <p:sp>
        <p:nvSpPr>
          <p:cNvPr id="2" name="1 Başlık"/>
          <p:cNvSpPr>
            <a:spLocks noGrp="1"/>
          </p:cNvSpPr>
          <p:nvPr>
            <p:ph type="title"/>
          </p:nvPr>
        </p:nvSpPr>
        <p:spPr>
          <a:xfrm>
            <a:off x="457200" y="274638"/>
            <a:ext cx="6758006" cy="1582726"/>
          </a:xfrm>
        </p:spPr>
        <p:txBody>
          <a:bodyPr>
            <a:noAutofit/>
          </a:bodyPr>
          <a:lstStyle/>
          <a:p>
            <a:r>
              <a:rPr lang="tr-TR" sz="3200" b="1" dirty="0" smtClean="0">
                <a:latin typeface="Arial" pitchFamily="34" charset="0"/>
                <a:cs typeface="Arial" pitchFamily="34" charset="0"/>
              </a:rPr>
              <a:t>ÇATALCA </a:t>
            </a:r>
            <a:br>
              <a:rPr lang="tr-TR" sz="3200" b="1" dirty="0" smtClean="0">
                <a:latin typeface="Arial" pitchFamily="34" charset="0"/>
                <a:cs typeface="Arial" pitchFamily="34" charset="0"/>
              </a:rPr>
            </a:br>
            <a:r>
              <a:rPr lang="tr-TR" sz="3200" b="1" dirty="0" smtClean="0">
                <a:latin typeface="Arial" pitchFamily="34" charset="0"/>
                <a:cs typeface="Arial" pitchFamily="34" charset="0"/>
              </a:rPr>
              <a:t>YENİLİKÇİ UYGULAMALAR BİLİŞİM MERKEZİ PROJESİ</a:t>
            </a:r>
            <a:endParaRPr lang="tr-TR" sz="3200" dirty="0"/>
          </a:p>
        </p:txBody>
      </p:sp>
      <p:sp>
        <p:nvSpPr>
          <p:cNvPr id="3" name="2 İçerik Yer Tutucusu"/>
          <p:cNvSpPr>
            <a:spLocks noGrp="1"/>
          </p:cNvSpPr>
          <p:nvPr>
            <p:ph idx="1"/>
          </p:nvPr>
        </p:nvSpPr>
        <p:spPr>
          <a:xfrm>
            <a:off x="457200" y="1928802"/>
            <a:ext cx="8229600" cy="4714908"/>
          </a:xfrm>
        </p:spPr>
        <p:txBody>
          <a:bodyPr>
            <a:normAutofit/>
          </a:bodyPr>
          <a:lstStyle/>
          <a:p>
            <a:pPr>
              <a:buNone/>
            </a:pPr>
            <a:r>
              <a:rPr lang="tr-TR" b="1" dirty="0" smtClean="0">
                <a:latin typeface="Arial" pitchFamily="34" charset="0"/>
                <a:cs typeface="Arial" pitchFamily="34" charset="0"/>
              </a:rPr>
              <a:t> . Hedef Kitle:</a:t>
            </a:r>
          </a:p>
          <a:p>
            <a:r>
              <a:rPr lang="tr-TR" sz="2600" dirty="0" smtClean="0"/>
              <a:t>Çatalca'da yaşayan 10-17 yaş grubundaki çocukların iyi olma hallerinin desteklenmesi, yenilikçilik ve yaratıcılık potansiyellerini geliştirmeye ve gerçekleştirmeye yönelik fırsat ve imkanların artırılması, bilgi toplumunun gerekleriyle donanmış, ülke kalkınmasında aktif, yaşam becerileri güçlü, özgüven sahibi, girişimci ve katılımcı bireyler olmalarına katkı sağlanmasıdır..</a:t>
            </a:r>
          </a:p>
          <a:p>
            <a:endParaRPr lang="tr-TR" dirty="0"/>
          </a:p>
        </p:txBody>
      </p:sp>
      <p:pic>
        <p:nvPicPr>
          <p:cNvPr id="4" name="3 Resim" descr="IstanbulKalkinmaAjansiTR.jpg"/>
          <p:cNvPicPr>
            <a:picLocks noChangeAspect="1"/>
          </p:cNvPicPr>
          <p:nvPr/>
        </p:nvPicPr>
        <p:blipFill>
          <a:blip r:embed="rId3"/>
          <a:stretch>
            <a:fillRect/>
          </a:stretch>
        </p:blipFill>
        <p:spPr>
          <a:xfrm>
            <a:off x="6643702" y="71414"/>
            <a:ext cx="2425171" cy="171448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obotik-kodlama-uygulama-alanlari.jpeg"/>
          <p:cNvPicPr>
            <a:picLocks noChangeAspect="1"/>
          </p:cNvPicPr>
          <p:nvPr/>
        </p:nvPicPr>
        <p:blipFill>
          <a:blip r:embed="rId2">
            <a:lum bright="50000" contrast="-58000"/>
          </a:blip>
          <a:stretch>
            <a:fillRect/>
          </a:stretch>
        </p:blipFill>
        <p:spPr>
          <a:xfrm>
            <a:off x="-32" y="0"/>
            <a:ext cx="9144032" cy="6858000"/>
          </a:xfrm>
          <a:prstGeom prst="rect">
            <a:avLst/>
          </a:prstGeom>
          <a:solidFill>
            <a:schemeClr val="accent1">
              <a:alpha val="28000"/>
            </a:schemeClr>
          </a:solidFill>
        </p:spPr>
      </p:pic>
      <p:sp>
        <p:nvSpPr>
          <p:cNvPr id="2" name="1 Başlık"/>
          <p:cNvSpPr>
            <a:spLocks noGrp="1"/>
          </p:cNvSpPr>
          <p:nvPr>
            <p:ph type="title"/>
          </p:nvPr>
        </p:nvSpPr>
        <p:spPr>
          <a:xfrm>
            <a:off x="457200" y="274638"/>
            <a:ext cx="5972188" cy="1143000"/>
          </a:xfrm>
        </p:spPr>
        <p:txBody>
          <a:bodyPr/>
          <a:lstStyle/>
          <a:p>
            <a:r>
              <a:rPr lang="tr-TR" b="1" dirty="0" smtClean="0"/>
              <a:t>TANITIM FAALİYETLERİ</a:t>
            </a:r>
            <a:endParaRPr lang="tr-TR" b="1" dirty="0"/>
          </a:p>
        </p:txBody>
      </p:sp>
      <p:sp>
        <p:nvSpPr>
          <p:cNvPr id="3" name="2 İçerik Yer Tutucusu"/>
          <p:cNvSpPr>
            <a:spLocks noGrp="1"/>
          </p:cNvSpPr>
          <p:nvPr>
            <p:ph idx="1"/>
          </p:nvPr>
        </p:nvSpPr>
        <p:spPr/>
        <p:txBody>
          <a:bodyPr>
            <a:normAutofit/>
          </a:bodyPr>
          <a:lstStyle/>
          <a:p>
            <a:r>
              <a:rPr lang="tr-TR" b="1" dirty="0" smtClean="0"/>
              <a:t>Okullara Tanıtım Faaliyetleri,</a:t>
            </a:r>
          </a:p>
          <a:p>
            <a:pPr algn="just">
              <a:buNone/>
            </a:pPr>
            <a:r>
              <a:rPr lang="tr-TR" dirty="0" smtClean="0"/>
              <a:t>		Proje Koordinatörü ve Asistanı tarafından </a:t>
            </a:r>
            <a:r>
              <a:rPr lang="tr-TR" spc="-150" dirty="0" smtClean="0"/>
              <a:t>İlçe merkezinde ve köylerindeki ortaokul ve  liselerdeki 10-17 yaş aralığındaki öğrencilere ve  velilerine projenin içeriğinin anlatılması,tanıtımının yapılması planlanmaktadır.</a:t>
            </a:r>
          </a:p>
          <a:p>
            <a:pPr>
              <a:buNone/>
            </a:pPr>
            <a:endParaRPr lang="tr-TR" dirty="0"/>
          </a:p>
        </p:txBody>
      </p:sp>
      <p:pic>
        <p:nvPicPr>
          <p:cNvPr id="4" name="3 Resim" descr="IstanbulKalkinmaAjansiTR.jpg"/>
          <p:cNvPicPr>
            <a:picLocks noChangeAspect="1"/>
          </p:cNvPicPr>
          <p:nvPr/>
        </p:nvPicPr>
        <p:blipFill>
          <a:blip r:embed="rId3"/>
          <a:stretch>
            <a:fillRect/>
          </a:stretch>
        </p:blipFill>
        <p:spPr>
          <a:xfrm>
            <a:off x="6643702" y="71414"/>
            <a:ext cx="2425171" cy="171448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robotik-kodlama-uygulama-alanlari.jpeg"/>
          <p:cNvPicPr>
            <a:picLocks noChangeAspect="1"/>
          </p:cNvPicPr>
          <p:nvPr/>
        </p:nvPicPr>
        <p:blipFill>
          <a:blip r:embed="rId2">
            <a:lum bright="50000" contrast="-58000"/>
          </a:blip>
          <a:stretch>
            <a:fillRect/>
          </a:stretch>
        </p:blipFill>
        <p:spPr>
          <a:xfrm>
            <a:off x="-32" y="0"/>
            <a:ext cx="9144032" cy="6858000"/>
          </a:xfrm>
          <a:prstGeom prst="rect">
            <a:avLst/>
          </a:prstGeom>
          <a:solidFill>
            <a:schemeClr val="accent1">
              <a:alpha val="28000"/>
            </a:schemeClr>
          </a:solidFill>
        </p:spPr>
      </p:pic>
      <p:sp>
        <p:nvSpPr>
          <p:cNvPr id="2" name="1 Başlık"/>
          <p:cNvSpPr>
            <a:spLocks noGrp="1"/>
          </p:cNvSpPr>
          <p:nvPr>
            <p:ph type="title"/>
          </p:nvPr>
        </p:nvSpPr>
        <p:spPr>
          <a:xfrm>
            <a:off x="457200" y="274638"/>
            <a:ext cx="6186502" cy="1143000"/>
          </a:xfrm>
        </p:spPr>
        <p:txBody>
          <a:bodyPr/>
          <a:lstStyle/>
          <a:p>
            <a:r>
              <a:rPr lang="tr-TR" b="1" dirty="0" smtClean="0"/>
              <a:t>TANITIM</a:t>
            </a:r>
            <a:r>
              <a:rPr lang="tr-TR" dirty="0" smtClean="0"/>
              <a:t> </a:t>
            </a:r>
            <a:r>
              <a:rPr lang="tr-TR" b="1" dirty="0" smtClean="0"/>
              <a:t>FAALİYETLERİ</a:t>
            </a:r>
            <a:endParaRPr lang="tr-TR" b="1" dirty="0"/>
          </a:p>
        </p:txBody>
      </p:sp>
      <p:sp>
        <p:nvSpPr>
          <p:cNvPr id="3" name="2 İçerik Yer Tutucusu"/>
          <p:cNvSpPr>
            <a:spLocks noGrp="1"/>
          </p:cNvSpPr>
          <p:nvPr>
            <p:ph idx="1"/>
          </p:nvPr>
        </p:nvSpPr>
        <p:spPr/>
        <p:txBody>
          <a:bodyPr>
            <a:normAutofit/>
          </a:bodyPr>
          <a:lstStyle/>
          <a:p>
            <a:r>
              <a:rPr lang="tr-TR" b="1" spc="-150" dirty="0" smtClean="0"/>
              <a:t>Panayır Etkinliği:</a:t>
            </a:r>
            <a:r>
              <a:rPr lang="tr-TR" sz="2200" b="1" spc="-150" dirty="0" smtClean="0"/>
              <a:t> </a:t>
            </a:r>
          </a:p>
          <a:p>
            <a:r>
              <a:rPr lang="tr-TR" sz="2200" dirty="0" smtClean="0"/>
              <a:t>6 panayır etkinliği, tanıtım ve bilgilendirme çalışmaları ile ilçe genelinde 3000 ortaokul ve lise öğrencisine merkez faaliyetlerinin tanıtılması, 360'ının workshoplara katılımının sağlanması gerçekleştirilecektir.</a:t>
            </a:r>
            <a:endParaRPr lang="tr-TR" sz="2200" b="1" spc="-150" dirty="0" smtClean="0"/>
          </a:p>
          <a:p>
            <a:r>
              <a:rPr lang="tr-TR" sz="2200" dirty="0" smtClean="0"/>
              <a:t>Tüm sürecin ekipmanı ve insan kaynakları ile birlikte organizasyonu profesyonel hizmet sağlayıcılar tarafından gerçekleştirilecektir</a:t>
            </a:r>
            <a:endParaRPr lang="tr-TR" sz="2200" dirty="0"/>
          </a:p>
        </p:txBody>
      </p:sp>
      <p:pic>
        <p:nvPicPr>
          <p:cNvPr id="4" name="3 Resim" descr="IstanbulKalkinmaAjansiTR.jpg"/>
          <p:cNvPicPr>
            <a:picLocks noChangeAspect="1"/>
          </p:cNvPicPr>
          <p:nvPr/>
        </p:nvPicPr>
        <p:blipFill>
          <a:blip r:embed="rId3"/>
          <a:stretch>
            <a:fillRect/>
          </a:stretch>
        </p:blipFill>
        <p:spPr>
          <a:xfrm>
            <a:off x="6643702" y="71414"/>
            <a:ext cx="2425171" cy="171448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robotik-kodlama-uygulama-alanlari.jpeg"/>
          <p:cNvPicPr>
            <a:picLocks noChangeAspect="1"/>
          </p:cNvPicPr>
          <p:nvPr/>
        </p:nvPicPr>
        <p:blipFill>
          <a:blip r:embed="rId2">
            <a:lum bright="50000" contrast="-58000"/>
          </a:blip>
          <a:stretch>
            <a:fillRect/>
          </a:stretch>
        </p:blipFill>
        <p:spPr>
          <a:xfrm>
            <a:off x="-32" y="0"/>
            <a:ext cx="9144032" cy="6858000"/>
          </a:xfrm>
          <a:prstGeom prst="rect">
            <a:avLst/>
          </a:prstGeom>
          <a:solidFill>
            <a:schemeClr val="accent1">
              <a:alpha val="28000"/>
            </a:schemeClr>
          </a:solidFill>
        </p:spPr>
      </p:pic>
      <p:sp>
        <p:nvSpPr>
          <p:cNvPr id="2" name="1 Başlık"/>
          <p:cNvSpPr>
            <a:spLocks noGrp="1"/>
          </p:cNvSpPr>
          <p:nvPr>
            <p:ph type="title"/>
          </p:nvPr>
        </p:nvSpPr>
        <p:spPr>
          <a:xfrm>
            <a:off x="357158" y="285728"/>
            <a:ext cx="6500858" cy="1143000"/>
          </a:xfrm>
        </p:spPr>
        <p:txBody>
          <a:bodyPr>
            <a:noAutofit/>
          </a:bodyPr>
          <a:lstStyle/>
          <a:p>
            <a:pPr>
              <a:lnSpc>
                <a:spcPts val="4000"/>
              </a:lnSpc>
            </a:pPr>
            <a:r>
              <a:rPr lang="tr-TR" sz="3600" b="1" dirty="0" smtClean="0">
                <a:latin typeface="Arial" pitchFamily="34" charset="0"/>
                <a:cs typeface="Arial" pitchFamily="34" charset="0"/>
              </a:rPr>
              <a:t>FAALİYETLER</a:t>
            </a:r>
            <a:endParaRPr lang="tr-TR" sz="2800" b="1" dirty="0">
              <a:latin typeface="Arial" pitchFamily="34" charset="0"/>
              <a:cs typeface="Arial" pitchFamily="34" charset="0"/>
            </a:endParaRPr>
          </a:p>
        </p:txBody>
      </p:sp>
      <p:pic>
        <p:nvPicPr>
          <p:cNvPr id="4" name="3 Resim" descr="IstanbulKalkinmaAjansiTR.jpg"/>
          <p:cNvPicPr>
            <a:picLocks noChangeAspect="1"/>
          </p:cNvPicPr>
          <p:nvPr/>
        </p:nvPicPr>
        <p:blipFill>
          <a:blip r:embed="rId3"/>
          <a:stretch>
            <a:fillRect/>
          </a:stretch>
        </p:blipFill>
        <p:spPr>
          <a:xfrm>
            <a:off x="6643702" y="71414"/>
            <a:ext cx="2425171" cy="1714488"/>
          </a:xfrm>
          <a:prstGeom prst="ellipse">
            <a:avLst/>
          </a:prstGeom>
          <a:ln>
            <a:noFill/>
          </a:ln>
          <a:effectLst>
            <a:softEdge rad="112500"/>
          </a:effectLst>
        </p:spPr>
      </p:pic>
      <p:sp>
        <p:nvSpPr>
          <p:cNvPr id="5" name="2 İçerik Yer Tutucusu"/>
          <p:cNvSpPr>
            <a:spLocks noGrp="1"/>
          </p:cNvSpPr>
          <p:nvPr>
            <p:ph idx="1"/>
          </p:nvPr>
        </p:nvSpPr>
        <p:spPr>
          <a:xfrm>
            <a:off x="571472" y="1357298"/>
            <a:ext cx="7929618" cy="5000660"/>
          </a:xfrm>
        </p:spPr>
        <p:txBody>
          <a:bodyPr>
            <a:noAutofit/>
          </a:bodyPr>
          <a:lstStyle/>
          <a:p>
            <a:pPr>
              <a:buNone/>
            </a:pPr>
            <a:r>
              <a:rPr lang="tr-TR" sz="2200" dirty="0" smtClean="0">
                <a:latin typeface="Arial" pitchFamily="34" charset="0"/>
                <a:cs typeface="Arial" pitchFamily="34" charset="0"/>
              </a:rPr>
              <a:t>18 ay sürecek olan projede 7 ana faaliyet bulunmaktadır.</a:t>
            </a:r>
          </a:p>
          <a:p>
            <a:pPr>
              <a:buNone/>
            </a:pPr>
            <a:endParaRPr lang="tr-TR" sz="2200" b="1" dirty="0" smtClean="0">
              <a:latin typeface="Arial" pitchFamily="34" charset="0"/>
              <a:cs typeface="Arial" pitchFamily="34" charset="0"/>
            </a:endParaRPr>
          </a:p>
          <a:p>
            <a:pPr>
              <a:buNone/>
            </a:pPr>
            <a:r>
              <a:rPr lang="tr-TR" sz="2200" b="1" dirty="0" smtClean="0">
                <a:latin typeface="Arial" pitchFamily="34" charset="0"/>
                <a:cs typeface="Arial" pitchFamily="34" charset="0"/>
              </a:rPr>
              <a:t>Faaliyet 1: Hazırlık Dönemi</a:t>
            </a:r>
          </a:p>
          <a:p>
            <a:pPr>
              <a:buNone/>
            </a:pPr>
            <a:r>
              <a:rPr lang="tr-TR" sz="2200" b="1" dirty="0" smtClean="0">
                <a:latin typeface="Arial" pitchFamily="34" charset="0"/>
                <a:cs typeface="Arial" pitchFamily="34" charset="0"/>
              </a:rPr>
              <a:t/>
            </a:r>
            <a:br>
              <a:rPr lang="tr-TR" sz="2200" b="1" dirty="0" smtClean="0">
                <a:latin typeface="Arial" pitchFamily="34" charset="0"/>
                <a:cs typeface="Arial" pitchFamily="34" charset="0"/>
              </a:rPr>
            </a:br>
            <a:r>
              <a:rPr lang="tr-TR" sz="2000" dirty="0" smtClean="0">
                <a:latin typeface="Arial" pitchFamily="34" charset="0"/>
                <a:cs typeface="Arial" pitchFamily="34" charset="0"/>
              </a:rPr>
              <a:t>Bu faaliyet kapsamında ‘Proje Ekibinin Oluşturulması, Hedef Kitlenin Ziyaret Edilerek İhtiyaç Analizlerinin Oluşturulması, Ortak ve İştirakçilerle Görev Paylaşımı ve Çalışma Takviminin Oluşturulması,Satın Alma ve Yenilikçi Uygulamalar Bilişim Merkezinin Düzenlenmesi, Kapasite Geliştirme Eğitimleri,Hedef Grup Tespit  Çalışmaları faaliyetleri gerçekleştirilecektir.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1136</TotalTime>
  <Words>1073</Words>
  <Application>Microsoft Office PowerPoint</Application>
  <PresentationFormat>Ekran Gösterisi (4:3)</PresentationFormat>
  <Paragraphs>143</Paragraphs>
  <Slides>27</Slides>
  <Notes>0</Notes>
  <HiddenSlides>0</HiddenSlides>
  <MMClips>2</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27</vt:i4>
      </vt:variant>
    </vt:vector>
  </HeadingPairs>
  <TitlesOfParts>
    <vt:vector size="30" baseType="lpstr">
      <vt:lpstr>Arial</vt:lpstr>
      <vt:lpstr>Calibri</vt:lpstr>
      <vt:lpstr>Ofis Teması</vt:lpstr>
      <vt:lpstr>ÇATALCA  YENİLİKÇİ UYGULAMALAR BİLİŞİM MERKEZİ</vt:lpstr>
      <vt:lpstr>ÇATALCA  YENİLİKÇİ UYGULAMALAR BİLİŞİM MERKEZİ</vt:lpstr>
      <vt:lpstr> ÇATALCA  YENİLİKÇİ UYGULAMALAR BİLİŞİM MERKEZİ</vt:lpstr>
      <vt:lpstr> ÇATALCA  YENİLİKÇİ UYGULAMALAR BİLİŞİM MERKEZİ PROJESİ</vt:lpstr>
      <vt:lpstr>ÇATALCA  YENİLİKÇİ UYGULAMALAR BİLİŞİM MERKEZİ</vt:lpstr>
      <vt:lpstr>ÇATALCA  YENİLİKÇİ UYGULAMALAR BİLİŞİM MERKEZİ PROJESİ</vt:lpstr>
      <vt:lpstr>TANITIM FAALİYETLERİ</vt:lpstr>
      <vt:lpstr>TANITIM FAALİYETLERİ</vt:lpstr>
      <vt:lpstr>FAALİYETLER</vt:lpstr>
      <vt:lpstr>FAALİYETLER</vt:lpstr>
      <vt:lpstr>FAALİYETLER</vt:lpstr>
      <vt:lpstr>FAALİYETLER</vt:lpstr>
      <vt:lpstr>FAALİYETLER</vt:lpstr>
      <vt:lpstr>FAALİYETLER</vt:lpstr>
      <vt:lpstr>FAALİYETLER</vt:lpstr>
      <vt:lpstr>FAALİYETLER</vt:lpstr>
      <vt:lpstr>FAALİYETLER</vt:lpstr>
      <vt:lpstr>FAALİYETLER</vt:lpstr>
      <vt:lpstr>FAALİYETLER</vt:lpstr>
      <vt:lpstr>FAALİYETLER</vt:lpstr>
      <vt:lpstr>FAALİYETLER</vt:lpstr>
      <vt:lpstr>FAALİYETLER</vt:lpstr>
      <vt:lpstr>STRATEJİK KARİYER PLANLAMA  SEMİNERLERİ</vt:lpstr>
      <vt:lpstr>YÜRÜTÜCÜ KURUMDAN BEKLETİLER</vt:lpstr>
      <vt:lpstr>ORTAKLAR VE İŞTİRAKÇİLERDEN BEKLENTİLER</vt:lpstr>
      <vt:lpstr>ORTAKLAR VE İŞTİRAKÇİLERDEN BEKLENTİLER</vt:lpstr>
      <vt:lpstr>BİZE ULAŞIN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Mdr-Yrd</dc:creator>
  <cp:lastModifiedBy>DELL</cp:lastModifiedBy>
  <cp:revision>164</cp:revision>
  <dcterms:created xsi:type="dcterms:W3CDTF">2022-02-02T07:52:35Z</dcterms:created>
  <dcterms:modified xsi:type="dcterms:W3CDTF">2022-03-14T11:11:02Z</dcterms:modified>
</cp:coreProperties>
</file>